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8" r:id="rId3"/>
    <p:sldId id="257" r:id="rId4"/>
    <p:sldId id="258" r:id="rId5"/>
    <p:sldId id="259" r:id="rId7"/>
    <p:sldId id="260" r:id="rId8"/>
    <p:sldId id="261" r:id="rId9"/>
    <p:sldId id="262" r:id="rId10"/>
    <p:sldId id="263" r:id="rId11"/>
    <p:sldId id="264" r:id="rId12"/>
    <p:sldId id="265" r:id="rId13"/>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260"/>
    <a:srgbClr val="FFFFFF"/>
    <a:srgbClr val="5E836C"/>
    <a:srgbClr val="FFFEE0"/>
    <a:srgbClr val="78906F"/>
    <a:srgbClr val="788E6D"/>
    <a:srgbClr val="576F5F"/>
    <a:srgbClr val="A19182"/>
    <a:srgbClr val="F2F2F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7" autoAdjust="0"/>
    <p:restoredTop sz="94660"/>
  </p:normalViewPr>
  <p:slideViewPr>
    <p:cSldViewPr snapToGrid="0" showGuides="1">
      <p:cViewPr varScale="1">
        <p:scale>
          <a:sx n="68" d="100"/>
          <a:sy n="68" d="100"/>
        </p:scale>
        <p:origin x="7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4" name=""/>
        <p:cNvGrpSpPr/>
        <p:nvPr/>
      </p:nvGrpSpPr>
      <p:grpSpPr>
        <a:xfrm>
          <a:off x="0" y="0"/>
          <a:ext cx="0" cy="0"/>
          <a:chOff x="0" y="0"/>
          <a:chExt cx="0" cy="0"/>
        </a:xfrm>
      </p:grpSpPr>
      <p:sp>
        <p:nvSpPr>
          <p:cNvPr id="1048663"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64"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6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66"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8667"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68"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79" name="文本占位符 1048678"/>
          <p:cNvSpPr>
            <a:spLocks noGrp="1"/>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33" name=""/>
        <p:cNvGrpSpPr/>
        <p:nvPr/>
      </p:nvGrpSpPr>
      <p:grpSpPr>
        <a:xfrm>
          <a:off x="0" y="0"/>
          <a:ext cx="0" cy="0"/>
          <a:chOff x="0" y="0"/>
          <a:chExt cx="0" cy="0"/>
        </a:xfrm>
      </p:grpSpPr>
      <p:sp>
        <p:nvSpPr>
          <p:cNvPr id="1048605"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606"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607" name="日期占位符 3"/>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08" name="页脚占位符 4"/>
          <p:cNvSpPr>
            <a:spLocks noGrp="1"/>
          </p:cNvSpPr>
          <p:nvPr>
            <p:ph type="ftr" sz="quarter" idx="11"/>
          </p:nvPr>
        </p:nvSpPr>
        <p:spPr/>
        <p:txBody>
          <a:bodyPr/>
          <a:p>
            <a:endParaRPr lang="zh-CN" altLang="en-US"/>
          </a:p>
        </p:txBody>
      </p:sp>
      <p:sp>
        <p:nvSpPr>
          <p:cNvPr id="1048609" name="灯片编号占位符 5"/>
          <p:cNvSpPr>
            <a:spLocks noGrp="1"/>
          </p:cNvSpPr>
          <p:nvPr>
            <p:ph type="sldNum" sz="quarter" idx="12"/>
          </p:nvPr>
        </p:nvSpPr>
        <p:spPr/>
        <p:txBody>
          <a:bodyPr/>
          <a:p>
            <a:fld id="{FA3A9E21-F94D-4918-8274-57B24B909E57}" type="slidenum">
              <a:rPr lang="zh-CN" altLang="en-US" smtClean="0"/>
            </a:fld>
            <a:endParaRPr lang="zh-CN" altLang="en-US"/>
          </a:p>
        </p:txBody>
      </p:sp>
      <p:sp>
        <p:nvSpPr>
          <p:cNvPr id="1048610" name="矩形 6"/>
          <p:cNvSpPr/>
          <p:nvPr userDrawn="1"/>
        </p:nvSpPr>
        <p:spPr>
          <a:xfrm>
            <a:off x="0" y="0"/>
            <a:ext cx="12192000" cy="6858000"/>
          </a:xfrm>
          <a:prstGeom prst="rect">
            <a:avLst/>
          </a:prstGeom>
          <a:gradFill flip="none" rotWithShape="1">
            <a:gsLst>
              <a:gs pos="0">
                <a:srgbClr val="E94157"/>
              </a:gs>
              <a:gs pos="50000">
                <a:srgbClr val="E84057"/>
              </a:gs>
              <a:gs pos="100000">
                <a:srgbClr val="E72F49"/>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42" name=""/>
        <p:cNvGrpSpPr/>
        <p:nvPr/>
      </p:nvGrpSpPr>
      <p:grpSpPr>
        <a:xfrm>
          <a:off x="0" y="0"/>
          <a:ext cx="0" cy="0"/>
          <a:chOff x="0" y="0"/>
          <a:chExt cx="0" cy="0"/>
        </a:xfrm>
      </p:grpSpPr>
      <p:sp>
        <p:nvSpPr>
          <p:cNvPr id="1048652" name="标题 1"/>
          <p:cNvSpPr>
            <a:spLocks noGrp="1"/>
          </p:cNvSpPr>
          <p:nvPr>
            <p:ph type="title"/>
          </p:nvPr>
        </p:nvSpPr>
        <p:spPr/>
        <p:txBody>
          <a:bodyPr/>
          <a:p>
            <a:r>
              <a:rPr lang="zh-CN" altLang="en-US" smtClean="0"/>
              <a:t>单击此处编辑母版标题样式</a:t>
            </a:r>
            <a:endParaRPr lang="zh-CN" altLang="en-US"/>
          </a:p>
        </p:txBody>
      </p:sp>
      <p:sp>
        <p:nvSpPr>
          <p:cNvPr id="1048653"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54" name="日期占位符 3"/>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55" name="页脚占位符 4"/>
          <p:cNvSpPr>
            <a:spLocks noGrp="1"/>
          </p:cNvSpPr>
          <p:nvPr>
            <p:ph type="ftr" sz="quarter" idx="11"/>
          </p:nvPr>
        </p:nvSpPr>
        <p:spPr/>
        <p:txBody>
          <a:bodyPr/>
          <a:p>
            <a:endParaRPr lang="zh-CN" altLang="en-US"/>
          </a:p>
        </p:txBody>
      </p:sp>
      <p:sp>
        <p:nvSpPr>
          <p:cNvPr id="1048656" name="灯片编号占位符 5"/>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39" name=""/>
        <p:cNvGrpSpPr/>
        <p:nvPr/>
      </p:nvGrpSpPr>
      <p:grpSpPr>
        <a:xfrm>
          <a:off x="0" y="0"/>
          <a:ext cx="0" cy="0"/>
          <a:chOff x="0" y="0"/>
          <a:chExt cx="0" cy="0"/>
        </a:xfrm>
      </p:grpSpPr>
      <p:sp>
        <p:nvSpPr>
          <p:cNvPr id="1048636"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1048637" name="竖排文字占位符 2"/>
          <p:cNvSpPr>
            <a:spLocks noGrp="1"/>
          </p:cNvSpPr>
          <p:nvPr>
            <p:ph type="body" orient="vert" idx="1"/>
          </p:nvPr>
        </p:nvSpPr>
        <p:spPr>
          <a:xfrm>
            <a:off x="838200" y="365125"/>
            <a:ext cx="7734300" cy="581183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38" name="日期占位符 3"/>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39" name="页脚占位符 4"/>
          <p:cNvSpPr>
            <a:spLocks noGrp="1"/>
          </p:cNvSpPr>
          <p:nvPr>
            <p:ph type="ftr" sz="quarter" idx="11"/>
          </p:nvPr>
        </p:nvSpPr>
        <p:spPr/>
        <p:txBody>
          <a:bodyPr/>
          <a:p>
            <a:endParaRPr lang="zh-CN" altLang="en-US"/>
          </a:p>
        </p:txBody>
      </p:sp>
      <p:sp>
        <p:nvSpPr>
          <p:cNvPr id="1048640" name="灯片编号占位符 5"/>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7" name=""/>
        <p:cNvGrpSpPr/>
        <p:nvPr/>
      </p:nvGrpSpPr>
      <p:grpSpPr>
        <a:xfrm>
          <a:off x="0" y="0"/>
          <a:ext cx="0" cy="0"/>
          <a:chOff x="0" y="0"/>
          <a:chExt cx="0" cy="0"/>
        </a:xfrm>
      </p:grpSpPr>
      <p:sp>
        <p:nvSpPr>
          <p:cNvPr id="1048627" name="标题 1"/>
          <p:cNvSpPr>
            <a:spLocks noGrp="1"/>
          </p:cNvSpPr>
          <p:nvPr>
            <p:ph type="title"/>
          </p:nvPr>
        </p:nvSpPr>
        <p:spPr/>
        <p:txBody>
          <a:bodyPr/>
          <a:p>
            <a:r>
              <a:rPr lang="zh-CN" altLang="en-US" smtClean="0"/>
              <a:t>单击此处编辑母版标题样式</a:t>
            </a:r>
            <a:endParaRPr lang="zh-CN" altLang="en-US"/>
          </a:p>
        </p:txBody>
      </p:sp>
      <p:sp>
        <p:nvSpPr>
          <p:cNvPr id="1048628"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29" name="日期占位符 3"/>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30" name="页脚占位符 4"/>
          <p:cNvSpPr>
            <a:spLocks noGrp="1"/>
          </p:cNvSpPr>
          <p:nvPr>
            <p:ph type="ftr" sz="quarter" idx="11"/>
          </p:nvPr>
        </p:nvSpPr>
        <p:spPr/>
        <p:txBody>
          <a:bodyPr/>
          <a:p>
            <a:endParaRPr lang="zh-CN" altLang="en-US"/>
          </a:p>
        </p:txBody>
      </p:sp>
      <p:sp>
        <p:nvSpPr>
          <p:cNvPr id="1048631" name="灯片编号占位符 5"/>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41" name=""/>
        <p:cNvGrpSpPr/>
        <p:nvPr/>
      </p:nvGrpSpPr>
      <p:grpSpPr>
        <a:xfrm>
          <a:off x="0" y="0"/>
          <a:ext cx="0" cy="0"/>
          <a:chOff x="0" y="0"/>
          <a:chExt cx="0" cy="0"/>
        </a:xfrm>
      </p:grpSpPr>
      <p:sp>
        <p:nvSpPr>
          <p:cNvPr id="1048647"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8648"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1048649" name="日期占位符 3"/>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50" name="页脚占位符 4"/>
          <p:cNvSpPr>
            <a:spLocks noGrp="1"/>
          </p:cNvSpPr>
          <p:nvPr>
            <p:ph type="ftr" sz="quarter" idx="11"/>
          </p:nvPr>
        </p:nvSpPr>
        <p:spPr/>
        <p:txBody>
          <a:bodyPr/>
          <a:p>
            <a:endParaRPr lang="zh-CN" altLang="en-US"/>
          </a:p>
        </p:txBody>
      </p:sp>
      <p:sp>
        <p:nvSpPr>
          <p:cNvPr id="1048651" name="灯片编号占位符 5"/>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5" name=""/>
        <p:cNvGrpSpPr/>
        <p:nvPr/>
      </p:nvGrpSpPr>
      <p:grpSpPr>
        <a:xfrm>
          <a:off x="0" y="0"/>
          <a:ext cx="0" cy="0"/>
          <a:chOff x="0" y="0"/>
          <a:chExt cx="0" cy="0"/>
        </a:xfrm>
      </p:grpSpPr>
      <p:sp>
        <p:nvSpPr>
          <p:cNvPr id="1048613" name="标题 1"/>
          <p:cNvSpPr>
            <a:spLocks noGrp="1"/>
          </p:cNvSpPr>
          <p:nvPr>
            <p:ph type="title"/>
          </p:nvPr>
        </p:nvSpPr>
        <p:spPr/>
        <p:txBody>
          <a:bodyPr/>
          <a:p>
            <a:r>
              <a:rPr lang="zh-CN" altLang="en-US" smtClean="0"/>
              <a:t>单击此处编辑母版标题样式</a:t>
            </a:r>
            <a:endParaRPr lang="zh-CN" altLang="en-US"/>
          </a:p>
        </p:txBody>
      </p:sp>
      <p:sp>
        <p:nvSpPr>
          <p:cNvPr id="1048614" name="内容占位符 2"/>
          <p:cNvSpPr>
            <a:spLocks noGrp="1"/>
          </p:cNvSpPr>
          <p:nvPr>
            <p:ph sz="half" idx="1"/>
          </p:nvPr>
        </p:nvSpPr>
        <p:spPr>
          <a:xfrm>
            <a:off x="838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15" name="内容占位符 3"/>
          <p:cNvSpPr>
            <a:spLocks noGrp="1"/>
          </p:cNvSpPr>
          <p:nvPr>
            <p:ph sz="half" idx="2"/>
          </p:nvPr>
        </p:nvSpPr>
        <p:spPr>
          <a:xfrm>
            <a:off x="6172200" y="1825625"/>
            <a:ext cx="5181600" cy="435133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16" name="日期占位符 4"/>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17" name="页脚占位符 5"/>
          <p:cNvSpPr>
            <a:spLocks noGrp="1"/>
          </p:cNvSpPr>
          <p:nvPr>
            <p:ph type="ftr" sz="quarter" idx="11"/>
          </p:nvPr>
        </p:nvSpPr>
        <p:spPr/>
        <p:txBody>
          <a:bodyPr/>
          <a:p>
            <a:endParaRPr lang="zh-CN" altLang="en-US"/>
          </a:p>
        </p:txBody>
      </p:sp>
      <p:sp>
        <p:nvSpPr>
          <p:cNvPr id="1048618" name="灯片编号占位符 6"/>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6" name=""/>
        <p:cNvGrpSpPr/>
        <p:nvPr/>
      </p:nvGrpSpPr>
      <p:grpSpPr>
        <a:xfrm>
          <a:off x="0" y="0"/>
          <a:ext cx="0" cy="0"/>
          <a:chOff x="0" y="0"/>
          <a:chExt cx="0" cy="0"/>
        </a:xfrm>
      </p:grpSpPr>
      <p:sp>
        <p:nvSpPr>
          <p:cNvPr id="1048619" name="标题 1"/>
          <p:cNvSpPr>
            <a:spLocks noGrp="1"/>
          </p:cNvSpPr>
          <p:nvPr>
            <p:ph type="title"/>
          </p:nvPr>
        </p:nvSpPr>
        <p:spPr>
          <a:xfrm>
            <a:off x="839788" y="365125"/>
            <a:ext cx="10515600" cy="1325563"/>
          </a:xfrm>
        </p:spPr>
        <p:txBody>
          <a:bodyPr/>
          <a:p>
            <a:r>
              <a:rPr lang="zh-CN" altLang="en-US" smtClean="0"/>
              <a:t>单击此处编辑母版标题样式</a:t>
            </a:r>
            <a:endParaRPr lang="zh-CN" altLang="en-US"/>
          </a:p>
        </p:txBody>
      </p:sp>
      <p:sp>
        <p:nvSpPr>
          <p:cNvPr id="1048620"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621" name="内容占位符 3"/>
          <p:cNvSpPr>
            <a:spLocks noGrp="1"/>
          </p:cNvSpPr>
          <p:nvPr>
            <p:ph sz="half" idx="2"/>
          </p:nvPr>
        </p:nvSpPr>
        <p:spPr>
          <a:xfrm>
            <a:off x="839788" y="2505075"/>
            <a:ext cx="5157787" cy="368458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22"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623" name="内容占位符 5"/>
          <p:cNvSpPr>
            <a:spLocks noGrp="1"/>
          </p:cNvSpPr>
          <p:nvPr>
            <p:ph sz="quarter" idx="4"/>
          </p:nvPr>
        </p:nvSpPr>
        <p:spPr>
          <a:xfrm>
            <a:off x="6172200" y="2505075"/>
            <a:ext cx="5183188" cy="3684588"/>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24" name="日期占位符 6"/>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25" name="页脚占位符 7"/>
          <p:cNvSpPr>
            <a:spLocks noGrp="1"/>
          </p:cNvSpPr>
          <p:nvPr>
            <p:ph type="ftr" sz="quarter" idx="11"/>
          </p:nvPr>
        </p:nvSpPr>
        <p:spPr/>
        <p:txBody>
          <a:bodyPr/>
          <a:p>
            <a:endParaRPr lang="zh-CN" altLang="en-US"/>
          </a:p>
        </p:txBody>
      </p:sp>
      <p:sp>
        <p:nvSpPr>
          <p:cNvPr id="1048626" name="灯片编号占位符 8"/>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8" name=""/>
        <p:cNvGrpSpPr/>
        <p:nvPr/>
      </p:nvGrpSpPr>
      <p:grpSpPr>
        <a:xfrm>
          <a:off x="0" y="0"/>
          <a:ext cx="0" cy="0"/>
          <a:chOff x="0" y="0"/>
          <a:chExt cx="0" cy="0"/>
        </a:xfrm>
      </p:grpSpPr>
      <p:sp>
        <p:nvSpPr>
          <p:cNvPr id="1048632" name="标题 1"/>
          <p:cNvSpPr>
            <a:spLocks noGrp="1"/>
          </p:cNvSpPr>
          <p:nvPr>
            <p:ph type="title"/>
          </p:nvPr>
        </p:nvSpPr>
        <p:spPr/>
        <p:txBody>
          <a:bodyPr/>
          <a:p>
            <a:r>
              <a:rPr lang="zh-CN" altLang="en-US" smtClean="0"/>
              <a:t>单击此处编辑母版标题样式</a:t>
            </a:r>
            <a:endParaRPr lang="zh-CN" altLang="en-US"/>
          </a:p>
        </p:txBody>
      </p:sp>
      <p:sp>
        <p:nvSpPr>
          <p:cNvPr id="1048633" name="日期占位符 2"/>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34" name="页脚占位符 3"/>
          <p:cNvSpPr>
            <a:spLocks noGrp="1"/>
          </p:cNvSpPr>
          <p:nvPr>
            <p:ph type="ftr" sz="quarter" idx="11"/>
          </p:nvPr>
        </p:nvSpPr>
        <p:spPr/>
        <p:txBody>
          <a:bodyPr/>
          <a:p>
            <a:endParaRPr lang="zh-CN" altLang="en-US"/>
          </a:p>
        </p:txBody>
      </p:sp>
      <p:sp>
        <p:nvSpPr>
          <p:cNvPr id="1048635" name="灯片编号占位符 4"/>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23" name=""/>
        <p:cNvGrpSpPr/>
        <p:nvPr/>
      </p:nvGrpSpPr>
      <p:grpSpPr>
        <a:xfrm>
          <a:off x="0" y="0"/>
          <a:ext cx="0" cy="0"/>
          <a:chOff x="0" y="0"/>
          <a:chExt cx="0" cy="0"/>
        </a:xfrm>
      </p:grpSpPr>
      <p:sp>
        <p:nvSpPr>
          <p:cNvPr id="1048581" name="日期占位符 1"/>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43" name=""/>
        <p:cNvGrpSpPr/>
        <p:nvPr/>
      </p:nvGrpSpPr>
      <p:grpSpPr>
        <a:xfrm>
          <a:off x="0" y="0"/>
          <a:ext cx="0" cy="0"/>
          <a:chOff x="0" y="0"/>
          <a:chExt cx="0" cy="0"/>
        </a:xfrm>
      </p:grpSpPr>
      <p:sp>
        <p:nvSpPr>
          <p:cNvPr id="1048657"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658"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5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660" name="日期占位符 4"/>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61" name="页脚占位符 5"/>
          <p:cNvSpPr>
            <a:spLocks noGrp="1"/>
          </p:cNvSpPr>
          <p:nvPr>
            <p:ph type="ftr" sz="quarter" idx="11"/>
          </p:nvPr>
        </p:nvSpPr>
        <p:spPr/>
        <p:txBody>
          <a:bodyPr/>
          <a:p>
            <a:endParaRPr lang="zh-CN" altLang="en-US"/>
          </a:p>
        </p:txBody>
      </p:sp>
      <p:sp>
        <p:nvSpPr>
          <p:cNvPr id="1048662" name="灯片编号占位符 6"/>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40" name=""/>
        <p:cNvGrpSpPr/>
        <p:nvPr/>
      </p:nvGrpSpPr>
      <p:grpSpPr>
        <a:xfrm>
          <a:off x="0" y="0"/>
          <a:ext cx="0" cy="0"/>
          <a:chOff x="0" y="0"/>
          <a:chExt cx="0" cy="0"/>
        </a:xfrm>
      </p:grpSpPr>
      <p:sp>
        <p:nvSpPr>
          <p:cNvPr id="1048641"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642"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43"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644" name="日期占位符 4"/>
          <p:cNvSpPr>
            <a:spLocks noGrp="1"/>
          </p:cNvSpPr>
          <p:nvPr>
            <p:ph type="dt" sz="half" idx="10"/>
          </p:nvPr>
        </p:nvSpPr>
        <p:spPr/>
        <p:txBody>
          <a:bodyPr/>
          <a:p>
            <a:fld id="{3597D750-82B4-4CEA-B91A-B601381FBB21}" type="datetimeFigureOut">
              <a:rPr lang="zh-CN" altLang="en-US" smtClean="0"/>
            </a:fld>
            <a:endParaRPr lang="zh-CN" altLang="en-US"/>
          </a:p>
        </p:txBody>
      </p:sp>
      <p:sp>
        <p:nvSpPr>
          <p:cNvPr id="1048645" name="页脚占位符 5"/>
          <p:cNvSpPr>
            <a:spLocks noGrp="1"/>
          </p:cNvSpPr>
          <p:nvPr>
            <p:ph type="ftr" sz="quarter" idx="11"/>
          </p:nvPr>
        </p:nvSpPr>
        <p:spPr/>
        <p:txBody>
          <a:bodyPr/>
          <a:p>
            <a:endParaRPr lang="zh-CN" altLang="en-US"/>
          </a:p>
        </p:txBody>
      </p:sp>
      <p:sp>
        <p:nvSpPr>
          <p:cNvPr id="1048646" name="灯片编号占位符 6"/>
          <p:cNvSpPr>
            <a:spLocks noGrp="1"/>
          </p:cNvSpPr>
          <p:nvPr>
            <p:ph type="sldNum" sz="quarter" idx="12"/>
          </p:nvPr>
        </p:nvSpPr>
        <p:spPr/>
        <p:txBody>
          <a:bodyPr/>
          <a:p>
            <a:fld id="{FA3A9E21-F94D-4918-8274-57B24B909E5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7D750-82B4-4CEA-B91A-B601381FBB21}"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A9E21-F94D-4918-8274-57B24B909E5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emf"/><Relationship Id="rId1"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emf"/><Relationship Id="rId1"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77" name="标题 1048676"/>
          <p:cNvSpPr>
            <a:spLocks noGrp="1"/>
          </p:cNvSpPr>
          <p:nvPr>
            <p:ph type="ctrTitle"/>
          </p:nvPr>
        </p:nvSpPr>
        <p:spPr/>
        <p:txBody>
          <a:bodyPr/>
          <a:p>
            <a:r>
              <a:rPr lang="zh-CN"/>
              <a:t>第十二章</a:t>
            </a:r>
            <a:endParaRPr lang="zh-CN"/>
          </a:p>
        </p:txBody>
      </p:sp>
      <p:sp>
        <p:nvSpPr>
          <p:cNvPr id="1048678" name="副标题 1048677"/>
          <p:cNvSpPr>
            <a:spLocks noGrp="1"/>
          </p:cNvSpPr>
          <p:nvPr>
            <p:ph type="subTitle" idx="1"/>
          </p:nvPr>
        </p:nvSpPr>
        <p:spPr/>
        <p:txBody>
          <a:bodyPr/>
          <a:p>
            <a:r>
              <a:rPr lang="zh-CN" sz="7200"/>
              <a:t>英语语音弱化</a:t>
            </a:r>
            <a:endParaRPr lang="zh-CN" sz="7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11" name="标题 1048610"/>
          <p:cNvSpPr>
            <a:spLocks noGrp="1"/>
          </p:cNvSpPr>
          <p:nvPr>
            <p:ph type="ctrTitle"/>
          </p:nvPr>
        </p:nvSpPr>
        <p:spPr/>
        <p:txBody>
          <a:bodyPr/>
          <a:p>
            <a:r>
              <a:rPr lang="en-US" altLang="zh-CN" b="1"/>
              <a:t>Thank you</a:t>
            </a:r>
            <a:r>
              <a:rPr lang="en-US" altLang="zh-CN"/>
              <a:t>!</a:t>
            </a:r>
            <a:endParaRPr lang="zh-CN"/>
          </a:p>
        </p:txBody>
      </p:sp>
      <p:sp>
        <p:nvSpPr>
          <p:cNvPr id="1048612" name="副标题 1048611"/>
          <p:cNvSpPr>
            <a:spLocks noGrp="1"/>
          </p:cNvSpPr>
          <p:nvPr>
            <p:ph type="subTitle" idx="1"/>
          </p:nvPr>
        </p:nvSpPr>
        <p:spPr/>
        <p:txBody>
          <a:bodyPr/>
          <a:p>
            <a:endParaRPr lang="zh-CN" sz="800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86" name="矩形 6"/>
          <p:cNvSpPr/>
          <p:nvPr/>
        </p:nvSpPr>
        <p:spPr>
          <a:xfrm>
            <a:off x="0" y="1"/>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pic>
        <p:nvPicPr>
          <p:cNvPr id="2097154" name="图片 5"/>
          <p:cNvPicPr>
            <a:picLocks noChangeAspect="1"/>
          </p:cNvPicPr>
          <p:nvPr/>
        </p:nvPicPr>
        <p:blipFill rotWithShape="1">
          <a:blip r:embed="rId1" cstate="print"/>
          <a:srcRect r="63571" b="33222"/>
          <a:stretch>
            <a:fillRect/>
          </a:stretch>
        </p:blipFill>
        <p:spPr>
          <a:xfrm>
            <a:off x="0" y="0"/>
            <a:ext cx="3347700" cy="3429000"/>
          </a:xfrm>
          <a:prstGeom prst="rect">
            <a:avLst/>
          </a:prstGeom>
        </p:spPr>
      </p:pic>
      <p:pic>
        <p:nvPicPr>
          <p:cNvPr id="2097155" name="图片 7"/>
          <p:cNvPicPr>
            <a:picLocks noChangeAspect="1"/>
          </p:cNvPicPr>
          <p:nvPr/>
        </p:nvPicPr>
        <p:blipFill rotWithShape="1">
          <a:blip r:embed="rId2" cstate="print"/>
          <a:srcRect l="69055" b="33222"/>
          <a:stretch>
            <a:fillRect/>
          </a:stretch>
        </p:blipFill>
        <p:spPr>
          <a:xfrm>
            <a:off x="8844300" y="0"/>
            <a:ext cx="3347699" cy="4036639"/>
          </a:xfrm>
          <a:prstGeom prst="rect">
            <a:avLst/>
          </a:prstGeom>
        </p:spPr>
      </p:pic>
      <p:grpSp>
        <p:nvGrpSpPr>
          <p:cNvPr id="27" name="组合 12"/>
          <p:cNvGrpSpPr/>
          <p:nvPr/>
        </p:nvGrpSpPr>
        <p:grpSpPr>
          <a:xfrm>
            <a:off x="5372101" y="5934315"/>
            <a:ext cx="1447801" cy="299144"/>
            <a:chOff x="5388768" y="5948384"/>
            <a:chExt cx="1447801" cy="299144"/>
          </a:xfrm>
        </p:grpSpPr>
        <p:sp>
          <p:nvSpPr>
            <p:cNvPr id="1048587" name="矩形 8"/>
            <p:cNvSpPr/>
            <p:nvPr/>
          </p:nvSpPr>
          <p:spPr>
            <a:xfrm>
              <a:off x="5388768" y="5957016"/>
              <a:ext cx="1447801" cy="290512"/>
            </a:xfrm>
            <a:prstGeom prst="rect">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8" name="文本框 9"/>
            <p:cNvSpPr txBox="1"/>
            <p:nvPr/>
          </p:nvSpPr>
          <p:spPr>
            <a:xfrm>
              <a:off x="5503367" y="5948384"/>
              <a:ext cx="1300480" cy="294640"/>
            </a:xfrm>
            <a:prstGeom prst="rect">
              <a:avLst/>
            </a:prstGeom>
            <a:noFill/>
          </p:spPr>
          <p:txBody>
            <a:bodyPr wrap="none" rtlCol="0">
              <a:spAutoFit/>
            </a:bodyPr>
            <a:p>
              <a:pPr algn="ctr"/>
              <a:r>
                <a:rPr lang="en-US" altLang="zh-CN" sz="1400" dirty="0" smtClean="0">
                  <a:solidFill>
                    <a:schemeClr val="tx1">
                      <a:lumMod val="65000"/>
                      <a:lumOff val="35000"/>
                    </a:schemeClr>
                  </a:solidFill>
                </a:rPr>
                <a:t>THINKBUTION</a:t>
              </a:r>
              <a:endParaRPr lang="zh-CN" altLang="en-US" sz="1400" dirty="0">
                <a:solidFill>
                  <a:schemeClr val="tx1">
                    <a:lumMod val="65000"/>
                    <a:lumOff val="35000"/>
                  </a:schemeClr>
                </a:solidFill>
              </a:endParaRPr>
            </a:p>
          </p:txBody>
        </p:sp>
      </p:grpSp>
      <p:pic>
        <p:nvPicPr>
          <p:cNvPr id="2097156" name="图片 2097155"/>
          <p:cNvPicPr/>
          <p:nvPr/>
        </p:nvPicPr>
        <p:blipFill>
          <a:blip r:embed="rId3"/>
          <a:stretch>
            <a:fillRect/>
          </a:stretch>
        </p:blipFill>
        <p:spPr>
          <a:xfrm>
            <a:off x="-230518" y="0"/>
            <a:ext cx="12734917" cy="67990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pic>
        <p:nvPicPr>
          <p:cNvPr id="2097152" name="图片 10"/>
          <p:cNvPicPr>
            <a:picLocks noChangeAspect="1"/>
          </p:cNvPicPr>
          <p:nvPr/>
        </p:nvPicPr>
        <p:blipFill>
          <a:blip r:embed="rId1">
            <a:biLevel thresh="25000"/>
          </a:blip>
          <a:stretch>
            <a:fillRect/>
          </a:stretch>
        </p:blipFill>
        <p:spPr>
          <a:xfrm>
            <a:off x="9315336" y="3279991"/>
            <a:ext cx="495414" cy="688075"/>
          </a:xfrm>
          <a:prstGeom prst="rect">
            <a:avLst/>
          </a:prstGeom>
        </p:spPr>
      </p:pic>
      <p:pic>
        <p:nvPicPr>
          <p:cNvPr id="2097153" name="图片 2097152"/>
          <p:cNvPicPr/>
          <p:nvPr/>
        </p:nvPicPr>
        <p:blipFill>
          <a:blip r:embed="rId2"/>
          <a:stretch>
            <a:fillRect/>
          </a:stretch>
        </p:blipFill>
        <p:spPr>
          <a:xfrm>
            <a:off x="-15333" y="0"/>
            <a:ext cx="1231463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4" name="文本框 4"/>
          <p:cNvSpPr txBox="1"/>
          <p:nvPr/>
        </p:nvSpPr>
        <p:spPr>
          <a:xfrm>
            <a:off x="5379767" y="6344536"/>
            <a:ext cx="1084580" cy="332741"/>
          </a:xfrm>
          <a:prstGeom prst="rect">
            <a:avLst/>
          </a:prstGeom>
          <a:noFill/>
        </p:spPr>
        <p:txBody>
          <a:bodyPr wrap="none" rtlCol="0">
            <a:spAutoFit/>
          </a:bodyPr>
          <a:p>
            <a:pPr algn="ctr"/>
            <a:r>
              <a:rPr lang="en-US" altLang="zh-CN" sz="1600" b="1" spc="300" dirty="0" smtClean="0">
                <a:solidFill>
                  <a:schemeClr val="tx1">
                    <a:lumMod val="65000"/>
                    <a:lumOff val="35000"/>
                  </a:schemeClr>
                </a:solidFill>
                <a:latin typeface="方正正纤黑简体" panose="02000000000000000000" pitchFamily="2" charset="-122"/>
                <a:ea typeface="方正正纤黑简体" panose="02000000000000000000" pitchFamily="2" charset="-122"/>
              </a:rPr>
              <a:t>2017.2.15</a:t>
            </a:r>
            <a:endParaRPr lang="zh-CN" altLang="en-US" sz="1600" b="1" spc="300" dirty="0">
              <a:solidFill>
                <a:schemeClr val="tx1">
                  <a:lumMod val="65000"/>
                  <a:lumOff val="35000"/>
                </a:schemeClr>
              </a:solidFill>
              <a:latin typeface="方正正纤黑简体" panose="02000000000000000000" pitchFamily="2" charset="-122"/>
              <a:ea typeface="方正正纤黑简体" panose="02000000000000000000" pitchFamily="2" charset="-122"/>
            </a:endParaRPr>
          </a:p>
        </p:txBody>
      </p:sp>
      <p:sp>
        <p:nvSpPr>
          <p:cNvPr id="1048585" name="文本框 1048584"/>
          <p:cNvSpPr txBox="1"/>
          <p:nvPr/>
        </p:nvSpPr>
        <p:spPr>
          <a:xfrm>
            <a:off x="577260" y="1281429"/>
            <a:ext cx="11037478" cy="4295140"/>
          </a:xfrm>
          <a:prstGeom prst="rect">
            <a:avLst/>
          </a:prstGeom>
        </p:spPr>
        <p:txBody>
          <a:bodyPr wrap="square" rtlCol="0">
            <a:spAutoFit/>
          </a:bodyPr>
          <a:p>
            <a:r>
              <a:rPr lang="zh-CN" sz="6000" b="1">
                <a:solidFill>
                  <a:srgbClr val="C00000"/>
                </a:solidFill>
              </a:rPr>
              <a:t>弱读</a:t>
            </a:r>
            <a:r>
              <a:rPr lang="zh-CN" sz="4400" b="1">
                <a:solidFill>
                  <a:srgbClr val="000000"/>
                </a:solidFill>
              </a:rPr>
              <a:t>即元音音素的弱化，指一个单词中的元音音素在口语中由于说话时语速快或在句子中处于次要位置而不被强调等原因，不能发一完全而标准的读音，却变为强度较弱的其他元音的现象。例如元音音素[i:]有时会弱化为[i]，进一步还可弱化为[[]。 </a:t>
            </a:r>
            <a:endParaRPr lang="zh-CN" sz="4400" b="1">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cxnSp>
        <p:nvCxnSpPr>
          <p:cNvPr id="3145728" name="直接连接符 7"/>
          <p:cNvCxnSpPr/>
          <p:nvPr/>
        </p:nvCxnSpPr>
        <p:spPr>
          <a:xfrm>
            <a:off x="655599" y="593059"/>
            <a:ext cx="423779" cy="423779"/>
          </a:xfrm>
          <a:prstGeom prst="line">
            <a:avLst/>
          </a:prstGeom>
          <a:ln w="3175">
            <a:solidFill>
              <a:srgbClr val="F2F2F2">
                <a:alpha val="85098"/>
              </a:srgbClr>
            </a:solidFill>
          </a:ln>
        </p:spPr>
        <p:style>
          <a:lnRef idx="1">
            <a:schemeClr val="accent1"/>
          </a:lnRef>
          <a:fillRef idx="0">
            <a:schemeClr val="accent1"/>
          </a:fillRef>
          <a:effectRef idx="0">
            <a:schemeClr val="accent1"/>
          </a:effectRef>
          <a:fontRef idx="minor">
            <a:schemeClr val="tx1"/>
          </a:fontRef>
        </p:style>
      </p:cxnSp>
      <p:sp>
        <p:nvSpPr>
          <p:cNvPr id="1048589" name="文本框 9"/>
          <p:cNvSpPr txBox="1"/>
          <p:nvPr/>
        </p:nvSpPr>
        <p:spPr>
          <a:xfrm>
            <a:off x="833003" y="179212"/>
            <a:ext cx="614680" cy="510540"/>
          </a:xfrm>
          <a:prstGeom prst="rect">
            <a:avLst/>
          </a:prstGeom>
          <a:noFill/>
        </p:spPr>
        <p:txBody>
          <a:bodyPr wrap="none" rtlCol="0">
            <a:spAutoFit/>
          </a:bodyPr>
          <a:p>
            <a:pPr algn="ctr"/>
            <a:r>
              <a:rPr lang="en-US" altLang="zh-CN" sz="2800" b="1" spc="300" dirty="0" smtClean="0">
                <a:solidFill>
                  <a:schemeClr val="bg1">
                    <a:lumMod val="95000"/>
                  </a:schemeClr>
                </a:solidFill>
                <a:latin typeface="方正正纤黑简体" panose="02000000000000000000" pitchFamily="2" charset="-122"/>
                <a:ea typeface="方正正纤黑简体" panose="02000000000000000000" pitchFamily="2" charset="-122"/>
              </a:rPr>
              <a:t>2</a:t>
            </a:r>
            <a:r>
              <a:rPr lang="zh-CN" altLang="en-US" b="1" spc="300" dirty="0" smtClean="0">
                <a:solidFill>
                  <a:schemeClr val="bg1">
                    <a:lumMod val="95000"/>
                  </a:schemeClr>
                </a:solidFill>
                <a:latin typeface="方正正纤黑简体" panose="02000000000000000000" pitchFamily="2" charset="-122"/>
                <a:ea typeface="方正正纤黑简体" panose="02000000000000000000" pitchFamily="2" charset="-122"/>
              </a:rPr>
              <a:t>月</a:t>
            </a:r>
            <a:endParaRPr lang="zh-CN" altLang="en-US" b="1" spc="300" dirty="0">
              <a:solidFill>
                <a:schemeClr val="bg1">
                  <a:lumMod val="95000"/>
                </a:schemeClr>
              </a:solidFill>
              <a:latin typeface="方正正纤黑简体" panose="02000000000000000000" pitchFamily="2" charset="-122"/>
              <a:ea typeface="方正正纤黑简体" panose="02000000000000000000" pitchFamily="2" charset="-122"/>
            </a:endParaRPr>
          </a:p>
        </p:txBody>
      </p:sp>
      <p:cxnSp>
        <p:nvCxnSpPr>
          <p:cNvPr id="3145729" name="直接连接符 22"/>
          <p:cNvCxnSpPr/>
          <p:nvPr/>
        </p:nvCxnSpPr>
        <p:spPr>
          <a:xfrm>
            <a:off x="1830589" y="2081900"/>
            <a:ext cx="0" cy="1662611"/>
          </a:xfrm>
          <a:prstGeom prst="line">
            <a:avLst/>
          </a:prstGeom>
          <a:ln w="3175">
            <a:solidFill>
              <a:srgbClr val="A19182"/>
            </a:solidFill>
          </a:ln>
        </p:spPr>
        <p:style>
          <a:lnRef idx="1">
            <a:schemeClr val="accent1"/>
          </a:lnRef>
          <a:fillRef idx="0">
            <a:schemeClr val="accent1"/>
          </a:fillRef>
          <a:effectRef idx="0">
            <a:schemeClr val="accent1"/>
          </a:effectRef>
          <a:fontRef idx="minor">
            <a:schemeClr val="tx1"/>
          </a:fontRef>
        </p:style>
      </p:cxnSp>
      <p:cxnSp>
        <p:nvCxnSpPr>
          <p:cNvPr id="3145730" name="直接连接符 24"/>
          <p:cNvCxnSpPr/>
          <p:nvPr/>
        </p:nvCxnSpPr>
        <p:spPr>
          <a:xfrm>
            <a:off x="1660263" y="2785828"/>
            <a:ext cx="0" cy="1662611"/>
          </a:xfrm>
          <a:prstGeom prst="line">
            <a:avLst/>
          </a:prstGeom>
          <a:ln w="3175">
            <a:solidFill>
              <a:srgbClr val="A19182"/>
            </a:solidFill>
          </a:ln>
        </p:spPr>
        <p:style>
          <a:lnRef idx="1">
            <a:schemeClr val="accent1"/>
          </a:lnRef>
          <a:fillRef idx="0">
            <a:schemeClr val="accent1"/>
          </a:fillRef>
          <a:effectRef idx="0">
            <a:schemeClr val="accent1"/>
          </a:effectRef>
          <a:fontRef idx="minor">
            <a:schemeClr val="tx1"/>
          </a:fontRef>
        </p:style>
      </p:cxnSp>
      <p:sp>
        <p:nvSpPr>
          <p:cNvPr id="1048590" name="文本框 27"/>
          <p:cNvSpPr txBox="1"/>
          <p:nvPr/>
        </p:nvSpPr>
        <p:spPr>
          <a:xfrm>
            <a:off x="7427880" y="5718361"/>
            <a:ext cx="4439339" cy="459741"/>
          </a:xfrm>
          <a:prstGeom prst="rect">
            <a:avLst/>
          </a:prstGeom>
          <a:noFill/>
        </p:spPr>
        <p:txBody>
          <a:bodyPr wrap="square" rtlCol="0">
            <a:spAutoFit/>
          </a:bodyPr>
          <a:p>
            <a:pPr algn="r">
              <a:lnSpc>
                <a:spcPts val="1500"/>
              </a:lnSpc>
            </a:pPr>
            <a:r>
              <a:rPr lang="en-US" altLang="zh-CN" sz="800" dirty="0">
                <a:solidFill>
                  <a:srgbClr val="A19182"/>
                </a:solidFill>
                <a:latin typeface="方正正纤黑简体" panose="02000000000000000000" pitchFamily="2" charset="-122"/>
                <a:ea typeface="方正正纤黑简体" panose="02000000000000000000" pitchFamily="2" charset="-122"/>
              </a:rPr>
              <a:t>There is a person, waiting for you in the depths of time. Chase your dreams became my goal, a grizzled troubadour captive of sorrow and tears</a:t>
            </a:r>
            <a:endParaRPr lang="zh-CN" altLang="en-US" sz="800" dirty="0">
              <a:solidFill>
                <a:srgbClr val="A19182"/>
              </a:solidFill>
              <a:latin typeface="方正正纤黑简体" panose="02000000000000000000" pitchFamily="2" charset="-122"/>
              <a:ea typeface="方正正纤黑简体" panose="02000000000000000000" pitchFamily="2" charset="-122"/>
            </a:endParaRPr>
          </a:p>
        </p:txBody>
      </p:sp>
      <p:sp>
        <p:nvSpPr>
          <p:cNvPr id="1048591" name="文本框 28"/>
          <p:cNvSpPr txBox="1"/>
          <p:nvPr/>
        </p:nvSpPr>
        <p:spPr>
          <a:xfrm>
            <a:off x="7355727" y="4458100"/>
            <a:ext cx="1922780" cy="586740"/>
          </a:xfrm>
          <a:prstGeom prst="rect">
            <a:avLst/>
          </a:prstGeom>
          <a:noFill/>
        </p:spPr>
        <p:txBody>
          <a:bodyPr wrap="none" rtlCol="0">
            <a:spAutoFit/>
          </a:bodyPr>
          <a:p>
            <a:pPr algn="r">
              <a:lnSpc>
                <a:spcPct val="150000"/>
              </a:lnSpc>
            </a:pPr>
            <a:r>
              <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rPr>
              <a:t>A PERSON,</a:t>
            </a:r>
            <a:endPar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endParaRPr>
          </a:p>
          <a:p>
            <a:pPr algn="r">
              <a:lnSpc>
                <a:spcPct val="150000"/>
              </a:lnSpc>
            </a:pPr>
            <a:r>
              <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rPr>
              <a:t> WAITING FOR YOU </a:t>
            </a:r>
            <a:endPar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endParaRPr>
          </a:p>
          <a:p>
            <a:pPr algn="r">
              <a:lnSpc>
                <a:spcPct val="150000"/>
              </a:lnSpc>
            </a:pPr>
            <a:r>
              <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rPr>
              <a:t>IN THE DEPTHS OF TIME</a:t>
            </a:r>
            <a:r>
              <a:rPr lang="zh-CN" altLang="en-US" sz="1100" dirty="0" smtClean="0">
                <a:solidFill>
                  <a:schemeClr val="bg1">
                    <a:lumMod val="95000"/>
                  </a:schemeClr>
                </a:solidFill>
                <a:latin typeface="方正正纤黑简体" panose="02000000000000000000" pitchFamily="2" charset="-122"/>
                <a:ea typeface="方正正纤黑简体" panose="02000000000000000000" pitchFamily="2" charset="-122"/>
              </a:rPr>
              <a:t>！</a:t>
            </a:r>
            <a:endParaRPr lang="zh-CN" altLang="en-US" sz="1100" dirty="0">
              <a:solidFill>
                <a:schemeClr val="bg1">
                  <a:lumMod val="95000"/>
                </a:schemeClr>
              </a:solidFill>
              <a:latin typeface="方正正纤黑简体" panose="02000000000000000000" pitchFamily="2" charset="-122"/>
              <a:ea typeface="方正正纤黑简体" panose="02000000000000000000" pitchFamily="2" charset="-122"/>
            </a:endParaRPr>
          </a:p>
        </p:txBody>
      </p:sp>
      <p:pic>
        <p:nvPicPr>
          <p:cNvPr id="2097157" name="图片 39"/>
          <p:cNvPicPr>
            <a:picLocks noChangeAspect="1"/>
          </p:cNvPicPr>
          <p:nvPr/>
        </p:nvPicPr>
        <p:blipFill>
          <a:blip r:embed="rId1"/>
          <a:stretch>
            <a:fillRect/>
          </a:stretch>
        </p:blipFill>
        <p:spPr>
          <a:xfrm>
            <a:off x="9651396" y="4764541"/>
            <a:ext cx="990000" cy="270000"/>
          </a:xfrm>
          <a:prstGeom prst="rect">
            <a:avLst/>
          </a:prstGeom>
        </p:spPr>
      </p:pic>
      <p:pic>
        <p:nvPicPr>
          <p:cNvPr id="2097158" name="图片 40"/>
          <p:cNvPicPr>
            <a:picLocks noChangeAspect="1"/>
          </p:cNvPicPr>
          <p:nvPr/>
        </p:nvPicPr>
        <p:blipFill>
          <a:blip r:embed="rId2"/>
          <a:stretch>
            <a:fillRect/>
          </a:stretch>
        </p:blipFill>
        <p:spPr>
          <a:xfrm>
            <a:off x="11557844" y="823817"/>
            <a:ext cx="618750" cy="911250"/>
          </a:xfrm>
          <a:prstGeom prst="rect">
            <a:avLst/>
          </a:prstGeom>
        </p:spPr>
      </p:pic>
      <p:sp>
        <p:nvSpPr>
          <p:cNvPr id="1048592" name="文本框 1048591"/>
          <p:cNvSpPr txBox="1"/>
          <p:nvPr/>
        </p:nvSpPr>
        <p:spPr>
          <a:xfrm>
            <a:off x="0" y="804947"/>
            <a:ext cx="12450864" cy="4561839"/>
          </a:xfrm>
          <a:prstGeom prst="rect">
            <a:avLst/>
          </a:prstGeom>
        </p:spPr>
        <p:txBody>
          <a:bodyPr wrap="square" rtlCol="0">
            <a:spAutoFit/>
          </a:bodyPr>
          <a:p>
            <a:r>
              <a:rPr lang="en-US" altLang="zh-CN" sz="2700">
                <a:solidFill>
                  <a:srgbClr val="000000"/>
                </a:solidFill>
              </a:rPr>
              <a:t>    </a:t>
            </a:r>
            <a:r>
              <a:rPr lang="zh-CN" sz="2700">
                <a:solidFill>
                  <a:srgbClr val="000000"/>
                </a:solidFill>
              </a:rPr>
              <a:t>英语中的许多单词都因元音的弱化存在两种或两种以上不同的读音。其中一种为强式读法，另一种或几种为弱式读法。当一个单词被单独读出，或在连贯性句子中被特别强调时，该单词用强式读法。词典和课本上的注音音标一般为强式读音。 
 </a:t>
            </a:r>
            <a:r>
              <a:rPr lang="en-US" altLang="zh-CN" sz="2700">
                <a:solidFill>
                  <a:srgbClr val="000000"/>
                </a:solidFill>
              </a:rPr>
              <a:t>    </a:t>
            </a:r>
            <a:r>
              <a:rPr lang="zh-CN" sz="2700">
                <a:solidFill>
                  <a:srgbClr val="000000"/>
                </a:solidFill>
              </a:rPr>
              <a:t>而当一个单词处于一个连贯的句子中又非该句子主要意思所在，因而不被重读时，它的发音常以弱式读法读出。这种弱式读法就是我们说的</a:t>
            </a:r>
            <a:r>
              <a:rPr lang="zh-CN" sz="2700" b="1">
                <a:solidFill>
                  <a:srgbClr val="C00000"/>
                </a:solidFill>
              </a:rPr>
              <a:t>元音的弱化</a:t>
            </a:r>
            <a:r>
              <a:rPr lang="zh-CN" sz="2700">
                <a:solidFill>
                  <a:srgbClr val="000000"/>
                </a:solidFill>
              </a:rPr>
              <a:t>，亦称弱读。词典或课本上一般不标注单词的弱音或只标注单词的少数几个弱音形式，但人们的听觉实际听到的总是经过变化的弱音，而不是书本上的标准读音。经常听人抱怨说：外国人说的英语常常和老师教的读音不一样！重要的原因之一就是老师教的是单词的标准音，而外国人说的则是单词置于上下文中的某种弱读。弱读也是听力中最基本、最普遍的问题之一。 </a:t>
            </a:r>
            <a:endParaRPr lang="zh-CN" sz="27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cxnSp>
        <p:nvCxnSpPr>
          <p:cNvPr id="3145731" name="直接连接符 7"/>
          <p:cNvCxnSpPr/>
          <p:nvPr/>
        </p:nvCxnSpPr>
        <p:spPr>
          <a:xfrm flipH="1">
            <a:off x="11160468" y="599225"/>
            <a:ext cx="423779" cy="423779"/>
          </a:xfrm>
          <a:prstGeom prst="line">
            <a:avLst/>
          </a:prstGeom>
          <a:ln w="3175">
            <a:solidFill>
              <a:srgbClr val="F2F2F2">
                <a:alpha val="85098"/>
              </a:srgbClr>
            </a:solidFill>
          </a:ln>
        </p:spPr>
        <p:style>
          <a:lnRef idx="1">
            <a:schemeClr val="accent1"/>
          </a:lnRef>
          <a:fillRef idx="0">
            <a:schemeClr val="accent1"/>
          </a:fillRef>
          <a:effectRef idx="0">
            <a:schemeClr val="accent1"/>
          </a:effectRef>
          <a:fontRef idx="minor">
            <a:schemeClr val="tx1"/>
          </a:fontRef>
        </p:style>
      </p:cxnSp>
      <p:sp>
        <p:nvSpPr>
          <p:cNvPr id="1048593" name="文本框 9"/>
          <p:cNvSpPr txBox="1"/>
          <p:nvPr/>
        </p:nvSpPr>
        <p:spPr>
          <a:xfrm>
            <a:off x="10680554" y="264485"/>
            <a:ext cx="614681" cy="510540"/>
          </a:xfrm>
          <a:prstGeom prst="rect">
            <a:avLst/>
          </a:prstGeom>
          <a:noFill/>
        </p:spPr>
        <p:txBody>
          <a:bodyPr wrap="none" rtlCol="0">
            <a:spAutoFit/>
          </a:bodyPr>
          <a:p>
            <a:pPr algn="ctr"/>
            <a:r>
              <a:rPr lang="en-US" altLang="zh-CN" sz="2800" b="1" spc="300" dirty="0" smtClean="0">
                <a:solidFill>
                  <a:schemeClr val="bg1">
                    <a:lumMod val="95000"/>
                  </a:schemeClr>
                </a:solidFill>
                <a:latin typeface="方正正纤黑简体" panose="02000000000000000000" pitchFamily="2" charset="-122"/>
                <a:ea typeface="方正正纤黑简体" panose="02000000000000000000" pitchFamily="2" charset="-122"/>
              </a:rPr>
              <a:t>2</a:t>
            </a:r>
            <a:r>
              <a:rPr lang="zh-CN" altLang="en-US" b="1" spc="300" dirty="0" smtClean="0">
                <a:solidFill>
                  <a:schemeClr val="bg1">
                    <a:lumMod val="95000"/>
                  </a:schemeClr>
                </a:solidFill>
                <a:latin typeface="方正正纤黑简体" panose="02000000000000000000" pitchFamily="2" charset="-122"/>
                <a:ea typeface="方正正纤黑简体" panose="02000000000000000000" pitchFamily="2" charset="-122"/>
              </a:rPr>
              <a:t>月</a:t>
            </a:r>
            <a:endParaRPr lang="zh-CN" altLang="en-US" b="1" spc="300" dirty="0">
              <a:solidFill>
                <a:schemeClr val="bg1">
                  <a:lumMod val="95000"/>
                </a:schemeClr>
              </a:solidFill>
              <a:latin typeface="方正正纤黑简体" panose="02000000000000000000" pitchFamily="2" charset="-122"/>
              <a:ea typeface="方正正纤黑简体" panose="02000000000000000000" pitchFamily="2" charset="-122"/>
            </a:endParaRPr>
          </a:p>
        </p:txBody>
      </p:sp>
      <p:sp>
        <p:nvSpPr>
          <p:cNvPr id="1048594" name="文本框 10"/>
          <p:cNvSpPr txBox="1"/>
          <p:nvPr/>
        </p:nvSpPr>
        <p:spPr>
          <a:xfrm>
            <a:off x="11200762" y="966818"/>
            <a:ext cx="817881" cy="510540"/>
          </a:xfrm>
          <a:prstGeom prst="rect">
            <a:avLst/>
          </a:prstGeom>
          <a:noFill/>
        </p:spPr>
        <p:txBody>
          <a:bodyPr wrap="none" rtlCol="0">
            <a:spAutoFit/>
          </a:bodyPr>
          <a:p>
            <a:pPr algn="ctr"/>
            <a:r>
              <a:rPr lang="en-US" altLang="zh-CN" sz="2800" b="1" spc="300" dirty="0" smtClean="0">
                <a:solidFill>
                  <a:schemeClr val="bg1">
                    <a:lumMod val="95000"/>
                  </a:schemeClr>
                </a:solidFill>
                <a:latin typeface="方正正纤黑简体" panose="02000000000000000000" pitchFamily="2" charset="-122"/>
                <a:ea typeface="方正正纤黑简体" panose="02000000000000000000" pitchFamily="2" charset="-122"/>
              </a:rPr>
              <a:t>15</a:t>
            </a:r>
            <a:r>
              <a:rPr lang="zh-CN" altLang="en-US" b="1" spc="300" dirty="0" smtClean="0">
                <a:solidFill>
                  <a:schemeClr val="bg1">
                    <a:lumMod val="95000"/>
                  </a:schemeClr>
                </a:solidFill>
                <a:latin typeface="方正正纤黑简体" panose="02000000000000000000" pitchFamily="2" charset="-122"/>
                <a:ea typeface="方正正纤黑简体" panose="02000000000000000000" pitchFamily="2" charset="-122"/>
              </a:rPr>
              <a:t>日</a:t>
            </a:r>
            <a:endParaRPr lang="zh-CN" altLang="en-US" b="1" spc="300" dirty="0">
              <a:solidFill>
                <a:schemeClr val="bg1">
                  <a:lumMod val="95000"/>
                </a:schemeClr>
              </a:solidFill>
              <a:latin typeface="方正正纤黑简体" panose="02000000000000000000" pitchFamily="2" charset="-122"/>
              <a:ea typeface="方正正纤黑简体" panose="02000000000000000000" pitchFamily="2" charset="-122"/>
            </a:endParaRPr>
          </a:p>
        </p:txBody>
      </p:sp>
      <p:pic>
        <p:nvPicPr>
          <p:cNvPr id="2097159" name="图片 12"/>
          <p:cNvPicPr>
            <a:picLocks noChangeAspect="1"/>
          </p:cNvPicPr>
          <p:nvPr/>
        </p:nvPicPr>
        <p:blipFill>
          <a:blip r:embed="rId1"/>
          <a:stretch>
            <a:fillRect/>
          </a:stretch>
        </p:blipFill>
        <p:spPr>
          <a:xfrm>
            <a:off x="570926" y="4549326"/>
            <a:ext cx="593126" cy="671628"/>
          </a:xfrm>
          <a:prstGeom prst="rect">
            <a:avLst/>
          </a:prstGeom>
        </p:spPr>
      </p:pic>
      <p:pic>
        <p:nvPicPr>
          <p:cNvPr id="2097160" name="图片 19"/>
          <p:cNvPicPr>
            <a:picLocks noChangeAspect="1"/>
          </p:cNvPicPr>
          <p:nvPr/>
        </p:nvPicPr>
        <p:blipFill>
          <a:blip r:embed="rId2">
            <a:duotone>
              <a:prstClr val="black"/>
              <a:srgbClr val="D9C3A5">
                <a:tint val="50000"/>
                <a:satMod val="180000"/>
              </a:srgbClr>
            </a:duotone>
            <a:lum bright="-20000"/>
          </a:blip>
          <a:stretch>
            <a:fillRect/>
          </a:stretch>
        </p:blipFill>
        <p:spPr>
          <a:xfrm>
            <a:off x="10147836" y="1801455"/>
            <a:ext cx="694506" cy="685246"/>
          </a:xfrm>
          <a:prstGeom prst="rect">
            <a:avLst/>
          </a:prstGeom>
        </p:spPr>
      </p:pic>
      <p:cxnSp>
        <p:nvCxnSpPr>
          <p:cNvPr id="3145732" name="直接连接符 22"/>
          <p:cNvCxnSpPr/>
          <p:nvPr/>
        </p:nvCxnSpPr>
        <p:spPr>
          <a:xfrm>
            <a:off x="11060700" y="2213429"/>
            <a:ext cx="0" cy="1662611"/>
          </a:xfrm>
          <a:prstGeom prst="line">
            <a:avLst/>
          </a:prstGeom>
          <a:ln w="3175">
            <a:solidFill>
              <a:srgbClr val="A19182"/>
            </a:solidFill>
          </a:ln>
        </p:spPr>
        <p:style>
          <a:lnRef idx="1">
            <a:schemeClr val="accent1"/>
          </a:lnRef>
          <a:fillRef idx="0">
            <a:schemeClr val="accent1"/>
          </a:fillRef>
          <a:effectRef idx="0">
            <a:schemeClr val="accent1"/>
          </a:effectRef>
          <a:fontRef idx="minor">
            <a:schemeClr val="tx1"/>
          </a:fontRef>
        </p:style>
      </p:cxnSp>
      <p:cxnSp>
        <p:nvCxnSpPr>
          <p:cNvPr id="3145733" name="直接连接符 24"/>
          <p:cNvCxnSpPr/>
          <p:nvPr/>
        </p:nvCxnSpPr>
        <p:spPr>
          <a:xfrm>
            <a:off x="10890374" y="2917357"/>
            <a:ext cx="0" cy="1662611"/>
          </a:xfrm>
          <a:prstGeom prst="line">
            <a:avLst/>
          </a:prstGeom>
          <a:ln w="3175">
            <a:solidFill>
              <a:srgbClr val="A19182"/>
            </a:solidFill>
          </a:ln>
        </p:spPr>
        <p:style>
          <a:lnRef idx="1">
            <a:schemeClr val="accent1"/>
          </a:lnRef>
          <a:fillRef idx="0">
            <a:schemeClr val="accent1"/>
          </a:fillRef>
          <a:effectRef idx="0">
            <a:schemeClr val="accent1"/>
          </a:effectRef>
          <a:fontRef idx="minor">
            <a:schemeClr val="tx1"/>
          </a:fontRef>
        </p:style>
      </p:cxnSp>
      <p:sp>
        <p:nvSpPr>
          <p:cNvPr id="1048595" name="文本框 27"/>
          <p:cNvSpPr txBox="1"/>
          <p:nvPr/>
        </p:nvSpPr>
        <p:spPr>
          <a:xfrm>
            <a:off x="456218" y="5743751"/>
            <a:ext cx="4439339" cy="459741"/>
          </a:xfrm>
          <a:prstGeom prst="rect">
            <a:avLst/>
          </a:prstGeom>
          <a:noFill/>
        </p:spPr>
        <p:txBody>
          <a:bodyPr wrap="square" rtlCol="0">
            <a:spAutoFit/>
          </a:bodyPr>
          <a:p>
            <a:pPr>
              <a:lnSpc>
                <a:spcPts val="1500"/>
              </a:lnSpc>
            </a:pPr>
            <a:r>
              <a:rPr lang="en-US" altLang="zh-CN" sz="800" dirty="0">
                <a:solidFill>
                  <a:srgbClr val="A19182"/>
                </a:solidFill>
                <a:latin typeface="方正正纤黑简体" panose="02000000000000000000" pitchFamily="2" charset="-122"/>
                <a:ea typeface="方正正纤黑简体" panose="02000000000000000000" pitchFamily="2" charset="-122"/>
              </a:rPr>
              <a:t>There is a person, waiting for you in the depths of time. Chase your dreams became my goal, a grizzled troubadour captive of sorrow and tears</a:t>
            </a:r>
            <a:endParaRPr lang="zh-CN" altLang="en-US" sz="800" dirty="0">
              <a:solidFill>
                <a:srgbClr val="A19182"/>
              </a:solidFill>
              <a:latin typeface="方正正纤黑简体" panose="02000000000000000000" pitchFamily="2" charset="-122"/>
              <a:ea typeface="方正正纤黑简体" panose="02000000000000000000" pitchFamily="2" charset="-122"/>
            </a:endParaRPr>
          </a:p>
        </p:txBody>
      </p:sp>
      <p:sp>
        <p:nvSpPr>
          <p:cNvPr id="1048596" name="文本框 28"/>
          <p:cNvSpPr txBox="1"/>
          <p:nvPr/>
        </p:nvSpPr>
        <p:spPr>
          <a:xfrm>
            <a:off x="7355727" y="4458100"/>
            <a:ext cx="1922780" cy="586740"/>
          </a:xfrm>
          <a:prstGeom prst="rect">
            <a:avLst/>
          </a:prstGeom>
          <a:noFill/>
        </p:spPr>
        <p:txBody>
          <a:bodyPr wrap="none" rtlCol="0">
            <a:spAutoFit/>
          </a:bodyPr>
          <a:p>
            <a:pPr algn="r">
              <a:lnSpc>
                <a:spcPct val="150000"/>
              </a:lnSpc>
            </a:pPr>
            <a:r>
              <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rPr>
              <a:t>A PERSON,</a:t>
            </a:r>
            <a:endPar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endParaRPr>
          </a:p>
          <a:p>
            <a:pPr algn="r">
              <a:lnSpc>
                <a:spcPct val="150000"/>
              </a:lnSpc>
            </a:pPr>
            <a:r>
              <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rPr>
              <a:t> WAITING FOR YOU </a:t>
            </a:r>
            <a:endPar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endParaRPr>
          </a:p>
          <a:p>
            <a:pPr algn="r">
              <a:lnSpc>
                <a:spcPct val="150000"/>
              </a:lnSpc>
            </a:pPr>
            <a:r>
              <a:rPr lang="en-US" altLang="zh-CN" sz="1100" dirty="0" smtClean="0">
                <a:solidFill>
                  <a:schemeClr val="bg1">
                    <a:lumMod val="95000"/>
                  </a:schemeClr>
                </a:solidFill>
                <a:latin typeface="方正正纤黑简体" panose="02000000000000000000" pitchFamily="2" charset="-122"/>
                <a:ea typeface="方正正纤黑简体" panose="02000000000000000000" pitchFamily="2" charset="-122"/>
              </a:rPr>
              <a:t>IN THE DEPTHS OF TIME</a:t>
            </a:r>
            <a:r>
              <a:rPr lang="zh-CN" altLang="en-US" sz="1100" dirty="0" smtClean="0">
                <a:solidFill>
                  <a:schemeClr val="bg1">
                    <a:lumMod val="95000"/>
                  </a:schemeClr>
                </a:solidFill>
                <a:latin typeface="方正正纤黑简体" panose="02000000000000000000" pitchFamily="2" charset="-122"/>
                <a:ea typeface="方正正纤黑简体" panose="02000000000000000000" pitchFamily="2" charset="-122"/>
              </a:rPr>
              <a:t>！</a:t>
            </a:r>
            <a:endParaRPr lang="zh-CN" altLang="en-US" sz="1100" dirty="0">
              <a:solidFill>
                <a:schemeClr val="bg1">
                  <a:lumMod val="95000"/>
                </a:schemeClr>
              </a:solidFill>
              <a:latin typeface="方正正纤黑简体" panose="02000000000000000000" pitchFamily="2" charset="-122"/>
              <a:ea typeface="方正正纤黑简体" panose="02000000000000000000" pitchFamily="2" charset="-122"/>
            </a:endParaRPr>
          </a:p>
        </p:txBody>
      </p:sp>
      <p:sp>
        <p:nvSpPr>
          <p:cNvPr id="1048597" name="文本框 1048596"/>
          <p:cNvSpPr txBox="1"/>
          <p:nvPr/>
        </p:nvSpPr>
        <p:spPr>
          <a:xfrm>
            <a:off x="570926" y="966818"/>
            <a:ext cx="11147685" cy="4701540"/>
          </a:xfrm>
          <a:prstGeom prst="rect">
            <a:avLst/>
          </a:prstGeom>
        </p:spPr>
        <p:txBody>
          <a:bodyPr wrap="square" rtlCol="0">
            <a:spAutoFit/>
          </a:bodyPr>
          <a:p>
            <a:r>
              <a:rPr lang="zh-CN" sz="2800" b="1">
                <a:solidFill>
                  <a:srgbClr val="C00000"/>
                </a:solidFill>
              </a:rPr>
              <a:t>元音弱化遵循着阶梯性的规律： 
 </a:t>
            </a:r>
            <a:r>
              <a:rPr lang="zh-CN" sz="2800">
                <a:solidFill>
                  <a:srgbClr val="000000"/>
                </a:solidFill>
              </a:rPr>
              <a:t>1)元音弱化的第一阶梯是，如果一个元音的弱化程度不太厉害，则它仅改变为比它低一级的元音发出。如：[i:]可弱化为[i]。如单词he[hi:]在日常口语中最常发出的实际上是[hi]的音，而不是完完全全的[hi:]。只要仔细听一下磁带或体会一下自己以自然速度说口语时的发音就会发现这一点。 
 </a:t>
            </a:r>
            <a:r>
              <a:rPr lang="en-US" altLang="zh-CN" sz="2800">
                <a:solidFill>
                  <a:srgbClr val="000000"/>
                </a:solidFill>
              </a:rPr>
              <a:t>     </a:t>
            </a:r>
            <a:r>
              <a:rPr lang="zh-CN" sz="2800">
                <a:solidFill>
                  <a:srgbClr val="000000"/>
                </a:solidFill>
              </a:rPr>
              <a:t>同理，其他元音在第一阶梯的弱化形式为：[U:]弱化为[U]，[C:]弱化为[C]，[[:]弱化为[[]，[ei]弱化为[i]等。 
 </a:t>
            </a:r>
            <a:r>
              <a:rPr lang="en-US" altLang="zh-CN" sz="2800">
                <a:solidFill>
                  <a:srgbClr val="000000"/>
                </a:solidFill>
              </a:rPr>
              <a:t>     </a:t>
            </a:r>
            <a:r>
              <a:rPr lang="zh-CN" sz="2800">
                <a:solidFill>
                  <a:srgbClr val="000000"/>
                </a:solidFill>
              </a:rPr>
              <a:t>属于这种情况的弱化由于变化较小，在听觉上并不能感到明显的差别，因而也不构成明显听力障碍。故第一阶梯的弱化尚不能造成四级听力的失分。 </a:t>
            </a:r>
            <a:endParaRPr lang="zh-CN" sz="2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98" name="文本框 5"/>
          <p:cNvSpPr txBox="1"/>
          <p:nvPr/>
        </p:nvSpPr>
        <p:spPr>
          <a:xfrm>
            <a:off x="1659091" y="2868690"/>
            <a:ext cx="386080" cy="1069340"/>
          </a:xfrm>
          <a:prstGeom prst="rect">
            <a:avLst/>
          </a:prstGeom>
          <a:noFill/>
        </p:spPr>
        <p:txBody>
          <a:bodyPr wrap="none" rtlCol="0">
            <a:spAutoFit/>
          </a:bodyPr>
          <a:p>
            <a:r>
              <a:rPr lang="en-US" altLang="zh-CN" sz="6600" dirty="0" smtClean="0">
                <a:solidFill>
                  <a:srgbClr val="FFFEE0"/>
                </a:solidFill>
                <a:latin typeface="SimSun-ExtB" panose="02010609060101010101" pitchFamily="49" charset="-122"/>
                <a:ea typeface="SimSun-ExtB" panose="02010609060101010101" pitchFamily="49" charset="-122"/>
              </a:rPr>
              <a:t>I</a:t>
            </a:r>
            <a:endParaRPr lang="zh-CN" altLang="en-US" sz="6600" dirty="0">
              <a:solidFill>
                <a:srgbClr val="FFFEE0"/>
              </a:solidFill>
              <a:latin typeface="SimSun-ExtB" panose="02010609060101010101" pitchFamily="49" charset="-122"/>
              <a:ea typeface="SimSun-ExtB" panose="02010609060101010101" pitchFamily="49" charset="-122"/>
            </a:endParaRPr>
          </a:p>
        </p:txBody>
      </p:sp>
      <p:sp>
        <p:nvSpPr>
          <p:cNvPr id="1048599" name="文本框 6"/>
          <p:cNvSpPr txBox="1"/>
          <p:nvPr/>
        </p:nvSpPr>
        <p:spPr>
          <a:xfrm>
            <a:off x="4819650" y="2875002"/>
            <a:ext cx="754380" cy="1069340"/>
          </a:xfrm>
          <a:prstGeom prst="rect">
            <a:avLst/>
          </a:prstGeom>
          <a:noFill/>
        </p:spPr>
        <p:txBody>
          <a:bodyPr wrap="none" rtlCol="0">
            <a:spAutoFit/>
          </a:bodyPr>
          <a:p>
            <a:r>
              <a:rPr lang="en-US" altLang="zh-CN" sz="6600" dirty="0" smtClean="0">
                <a:solidFill>
                  <a:srgbClr val="FFFEE0"/>
                </a:solidFill>
                <a:latin typeface="SimSun-ExtB" panose="02010609060101010101" pitchFamily="49" charset="-122"/>
                <a:ea typeface="SimSun-ExtB" panose="02010609060101010101" pitchFamily="49" charset="-122"/>
              </a:rPr>
              <a:t>U</a:t>
            </a:r>
            <a:endParaRPr lang="zh-CN" altLang="en-US" sz="6600" dirty="0">
              <a:solidFill>
                <a:srgbClr val="FFFEE0"/>
              </a:solidFill>
              <a:latin typeface="SimSun-ExtB" panose="02010609060101010101" pitchFamily="49" charset="-122"/>
              <a:ea typeface="SimSun-ExtB" panose="02010609060101010101" pitchFamily="49" charset="-122"/>
            </a:endParaRPr>
          </a:p>
        </p:txBody>
      </p:sp>
      <p:sp>
        <p:nvSpPr>
          <p:cNvPr id="1048600" name="文本框 7"/>
          <p:cNvSpPr txBox="1"/>
          <p:nvPr/>
        </p:nvSpPr>
        <p:spPr>
          <a:xfrm>
            <a:off x="1094193" y="5012808"/>
            <a:ext cx="4898215" cy="459739"/>
          </a:xfrm>
          <a:prstGeom prst="rect">
            <a:avLst/>
          </a:prstGeom>
          <a:noFill/>
        </p:spPr>
        <p:txBody>
          <a:bodyPr wrap="square" rtlCol="0">
            <a:spAutoFit/>
          </a:bodyPr>
          <a:p>
            <a:pPr algn="ctr">
              <a:lnSpc>
                <a:spcPct val="150000"/>
              </a:lnSpc>
            </a:pPr>
            <a:r>
              <a:rPr lang="zh-CN" altLang="en-US" sz="1600" dirty="0">
                <a:solidFill>
                  <a:srgbClr val="FFFEE0"/>
                </a:solidFill>
                <a:latin typeface="方正兰亭超细黑简体" panose="02000000000000000000" pitchFamily="2" charset="-122"/>
                <a:ea typeface="方正兰亭超细黑简体" panose="02000000000000000000" pitchFamily="2" charset="-122"/>
              </a:rPr>
              <a:t>我愿做每一天的</a:t>
            </a:r>
            <a:r>
              <a:rPr lang="zh-CN" altLang="en-US" sz="1600" dirty="0" smtClean="0">
                <a:solidFill>
                  <a:srgbClr val="FFFEE0"/>
                </a:solidFill>
                <a:latin typeface="方正兰亭超细黑简体" panose="02000000000000000000" pitchFamily="2" charset="-122"/>
                <a:ea typeface="方正兰亭超细黑简体" panose="02000000000000000000" pitchFamily="2" charset="-122"/>
              </a:rPr>
              <a:t>晨光，在</a:t>
            </a:r>
            <a:r>
              <a:rPr lang="zh-CN" altLang="en-US" sz="1600" dirty="0">
                <a:solidFill>
                  <a:srgbClr val="FFFEE0"/>
                </a:solidFill>
                <a:latin typeface="方正兰亭超细黑简体" panose="02000000000000000000" pitchFamily="2" charset="-122"/>
                <a:ea typeface="方正兰亭超细黑简体" panose="02000000000000000000" pitchFamily="2" charset="-122"/>
              </a:rPr>
              <a:t>每天你刚醒来的</a:t>
            </a:r>
            <a:r>
              <a:rPr lang="zh-CN" altLang="en-US" sz="1600" dirty="0" smtClean="0">
                <a:solidFill>
                  <a:srgbClr val="FFFEE0"/>
                </a:solidFill>
                <a:latin typeface="方正兰亭超细黑简体" panose="02000000000000000000" pitchFamily="2" charset="-122"/>
                <a:ea typeface="方正兰亭超细黑简体" panose="02000000000000000000" pitchFamily="2" charset="-122"/>
              </a:rPr>
              <a:t>时候</a:t>
            </a:r>
            <a:endParaRPr lang="en-US" altLang="zh-CN" sz="1600" dirty="0" smtClean="0">
              <a:solidFill>
                <a:srgbClr val="FFFEE0"/>
              </a:solidFill>
              <a:latin typeface="方正兰亭超细黑简体" panose="02000000000000000000" pitchFamily="2" charset="-122"/>
              <a:ea typeface="方正兰亭超细黑简体" panose="02000000000000000000" pitchFamily="2" charset="-122"/>
            </a:endParaRPr>
          </a:p>
        </p:txBody>
      </p:sp>
      <p:sp>
        <p:nvSpPr>
          <p:cNvPr id="1048601" name="文本框 8"/>
          <p:cNvSpPr txBox="1"/>
          <p:nvPr/>
        </p:nvSpPr>
        <p:spPr>
          <a:xfrm>
            <a:off x="572904" y="4489588"/>
            <a:ext cx="11066780" cy="510540"/>
          </a:xfrm>
          <a:prstGeom prst="rect">
            <a:avLst/>
          </a:prstGeom>
          <a:noFill/>
        </p:spPr>
        <p:txBody>
          <a:bodyPr wrap="none" rtlCol="0">
            <a:spAutoFit/>
          </a:bodyPr>
          <a:p>
            <a:pPr algn="ctr"/>
            <a:r>
              <a:rPr lang="en-US" altLang="zh-CN" sz="2800" dirty="0">
                <a:solidFill>
                  <a:srgbClr val="FFFEE0"/>
                </a:solidFill>
                <a:latin typeface="Gill Sans MT Ext Condensed Bold" panose="020B0902020104020203" pitchFamily="34" charset="0"/>
              </a:rPr>
              <a:t>I would like to do every day morning, when you just wake up every day</a:t>
            </a:r>
            <a:endParaRPr lang="zh-CN" altLang="en-US" sz="2800" dirty="0">
              <a:solidFill>
                <a:srgbClr val="FFFEE0"/>
              </a:solidFill>
              <a:latin typeface="Gill Sans MT Ext Condensed Bold" panose="020B0902020104020203" pitchFamily="34" charset="0"/>
            </a:endParaRPr>
          </a:p>
        </p:txBody>
      </p:sp>
      <p:sp>
        <p:nvSpPr>
          <p:cNvPr id="1048602" name="文本框 1048601"/>
          <p:cNvSpPr txBox="1"/>
          <p:nvPr/>
        </p:nvSpPr>
        <p:spPr>
          <a:xfrm>
            <a:off x="572904" y="389291"/>
            <a:ext cx="11388279" cy="5539740"/>
          </a:xfrm>
          <a:prstGeom prst="rect">
            <a:avLst/>
          </a:prstGeom>
        </p:spPr>
        <p:txBody>
          <a:bodyPr wrap="square" rtlCol="0">
            <a:spAutoFit/>
          </a:bodyPr>
          <a:p>
            <a:r>
              <a:rPr lang="zh-CN" sz="2800">
                <a:solidFill>
                  <a:srgbClr val="000000"/>
                </a:solidFill>
              </a:rPr>
              <a:t>弱化的第二阶梯是所有的元音经过一定程度弱化后都可以变为[[]音,这使元音发生了较大程度的弱化，是所有元音共有的弱化状态，所以弱音中表现形式最多的就是这一[[]音。例如： 
单词 for from to some am do have does 
强式 [fC:] [frC:m] [tU:] [sQm] [Am] [dU:] [hAv] [dQz] 
弱式 [f[] [fr[m] [t[] [s[m] [[m] [d[] [h[v] [d[z] 
当元音弱化为第二阶梯的形式时，发音已与原来的标准发音截然不同，它是造成四级听力失分的主要弱音形式。 
 </a:t>
            </a:r>
            <a:endParaRPr lang="zh-CN" sz="2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pic>
        <p:nvPicPr>
          <p:cNvPr id="2097161" name="图片 12"/>
          <p:cNvPicPr>
            <a:picLocks noChangeAspect="1"/>
          </p:cNvPicPr>
          <p:nvPr/>
        </p:nvPicPr>
        <p:blipFill rotWithShape="1">
          <a:blip r:embed="rId1" cstate="print"/>
          <a:srcRect t="8579" b="7007"/>
          <a:stretch>
            <a:fillRect/>
          </a:stretch>
        </p:blipFill>
        <p:spPr>
          <a:xfrm>
            <a:off x="-1011575" y="0"/>
            <a:ext cx="12192000" cy="6858000"/>
          </a:xfrm>
          <a:prstGeom prst="rect">
            <a:avLst/>
          </a:prstGeom>
        </p:spPr>
      </p:pic>
      <p:sp>
        <p:nvSpPr>
          <p:cNvPr id="1048603" name="矩形 10"/>
          <p:cNvSpPr/>
          <p:nvPr/>
        </p:nvSpPr>
        <p:spPr>
          <a:xfrm>
            <a:off x="0" y="0"/>
            <a:ext cx="12192000" cy="6858000"/>
          </a:xfrm>
          <a:prstGeom prst="rect">
            <a:avLst/>
          </a:prstGeom>
          <a:solidFill>
            <a:srgbClr val="5E836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t>3)弱化的第三阶梯，是元音音素因过分弱化而消失。这一阶段的弱化可视为失音的一种。这往往在语速过快时，出现于长句子中被弱读的单词上。比如for的弱读形式除了[f[]外，还有一种形式即[fr]。前文提到的for him的弱读形式[fr[m]即由此而生。其具体弱化过程可表示为： 
(1)[fC:rim] [h]被击穿，即轻辅音[h]因弱化而消失，使两词连读。 
(2)[f[r[m] for中的[C:]和him的[i:]都弱化为了[[]。这时for him两词的读音和单词forum的弱读形式相同。 
</a:t>
            </a:r>
            <a:r>
              <a:rPr lang="zh-CN" altLang="en-US" sz="2800"/>
              <a:t> </a:t>
            </a:r>
            <a:endParaRPr lang="zh-CN"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04" name="文本框 1048603"/>
          <p:cNvSpPr txBox="1"/>
          <p:nvPr/>
        </p:nvSpPr>
        <p:spPr>
          <a:xfrm>
            <a:off x="692626" y="449579"/>
            <a:ext cx="10806747" cy="5958840"/>
          </a:xfrm>
          <a:prstGeom prst="rect">
            <a:avLst/>
          </a:prstGeom>
        </p:spPr>
        <p:txBody>
          <a:bodyPr wrap="square" rtlCol="0">
            <a:spAutoFit/>
          </a:bodyPr>
          <a:p>
            <a:r>
              <a:rPr lang="zh-CN" sz="2800">
                <a:solidFill>
                  <a:srgbClr val="000000"/>
                </a:solidFill>
              </a:rPr>
              <a:t>3)[fr[m] for中的[C:]音因弱化而完全消失。这时for him两词的读音和单词from的弱读相同。 
元音弱化达到了第三阶梯，实际读音与标准音相比已是面目全非。很多同学即使反复听磁带仍不能理解何以会有这样的单词，就是因为这个原因。 
三阶梯元音弱化表 
C: C B: Q i: i [: [ U: U A e ei Bi Ci Z[ U[ 
C B i [ U e [i [i [i  
 </a:t>
            </a:r>
            <a:endParaRPr lang="zh-CN" sz="2800">
              <a:solidFill>
                <a:srgbClr val="000000"/>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2034</Words>
  <Application>WPS 演示</Application>
  <PresentationFormat/>
  <Paragraphs>48</Paragraphs>
  <Slides>10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方正正纤黑简体</vt:lpstr>
      <vt:lpstr>SimSun-ExtB</vt:lpstr>
      <vt:lpstr>方正兰亭超细黑简体</vt:lpstr>
      <vt:lpstr>Gill Sans MT Ext Condensed Bold</vt:lpstr>
      <vt:lpstr>Calibri</vt:lpstr>
      <vt:lpstr>Lucida Sans Unicode</vt:lpstr>
      <vt:lpstr>Calibri Light</vt:lpstr>
      <vt:lpstr>Courier New</vt:lpstr>
      <vt:lpstr>微软雅黑</vt:lpstr>
      <vt:lpstr>Arial Unicode MS</vt:lpstr>
      <vt:lpstr>黑体</vt:lpstr>
      <vt:lpstr>Office 主题</vt:lpstr>
      <vt:lpstr>第六章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Good bay!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第十二章</dc:title>
  <dc:creator>张童</dc:creator>
  <cp:lastModifiedBy>Administrator</cp:lastModifiedBy>
  <cp:revision>1</cp:revision>
  <dcterms:created xsi:type="dcterms:W3CDTF">2017-10-02T10:37:13Z</dcterms:created>
  <dcterms:modified xsi:type="dcterms:W3CDTF">2017-10-02T10:37:14Z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2052-10.1.0.6750</vt:lpwstr>
  </property>
</Properties>
</file>