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  <p:sldMasterId id="214748370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2016/11/13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949" y="1285860"/>
            <a:ext cx="8552341" cy="15696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仿宋" pitchFamily="49" charset="-122"/>
                <a:ea typeface="仿宋" pitchFamily="49" charset="-122"/>
              </a:rPr>
              <a:t>甘肃民族师范学院</a:t>
            </a:r>
            <a:r>
              <a:rPr lang="en-US" altLang="zh-C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仿宋" pitchFamily="49" charset="-122"/>
                <a:ea typeface="仿宋" pitchFamily="49" charset="-122"/>
              </a:rPr>
              <a:t>《</a:t>
            </a:r>
            <a:r>
              <a:rPr lang="zh-CN" alt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仿宋" pitchFamily="49" charset="-122"/>
                <a:ea typeface="仿宋" pitchFamily="49" charset="-122"/>
              </a:rPr>
              <a:t>高等代数</a:t>
            </a:r>
            <a:r>
              <a:rPr lang="en-US" altLang="zh-C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仿宋" pitchFamily="49" charset="-122"/>
                <a:ea typeface="仿宋" pitchFamily="49" charset="-122"/>
              </a:rPr>
              <a:t>》</a:t>
            </a:r>
            <a:r>
              <a:rPr lang="zh-CN" alt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仿宋" pitchFamily="49" charset="-122"/>
                <a:ea typeface="仿宋" pitchFamily="49" charset="-122"/>
              </a:rPr>
              <a:t>（藏汉双语）</a:t>
            </a:r>
            <a:endParaRPr lang="en-US" altLang="zh-CN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仿宋" pitchFamily="49" charset="-122"/>
              <a:ea typeface="仿宋" pitchFamily="49" charset="-122"/>
            </a:endParaRPr>
          </a:p>
          <a:p>
            <a:pPr algn="ctr"/>
            <a:endParaRPr lang="en-US" altLang="zh-CN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仿宋" pitchFamily="49" charset="-122"/>
              <a:ea typeface="仿宋" pitchFamily="49" charset="-122"/>
            </a:endParaRPr>
          </a:p>
          <a:p>
            <a:pPr algn="ctr"/>
            <a:r>
              <a:rPr lang="zh-CN" alt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仿宋" pitchFamily="49" charset="-122"/>
                <a:ea typeface="仿宋" pitchFamily="49" charset="-122"/>
              </a:rPr>
              <a:t>精彩课堂建设</a:t>
            </a:r>
            <a:r>
              <a:rPr lang="zh-CN" alt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仿宋" pitchFamily="49" charset="-122"/>
                <a:ea typeface="仿宋" pitchFamily="49" charset="-122"/>
              </a:rPr>
              <a:t>汇报</a:t>
            </a:r>
            <a:endParaRPr lang="zh-CN" alt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仿宋" pitchFamily="49" charset="-122"/>
              <a:ea typeface="仿宋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3438" y="4500570"/>
            <a:ext cx="3429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7030A0"/>
                </a:solidFill>
              </a:rPr>
              <a:t>汇报人：夏世贵</a:t>
            </a:r>
            <a:endParaRPr lang="en-US" altLang="zh-CN" sz="2800" b="1" dirty="0" smtClean="0">
              <a:solidFill>
                <a:srgbClr val="7030A0"/>
              </a:solidFill>
            </a:endParaRPr>
          </a:p>
          <a:p>
            <a:endParaRPr lang="en-US" altLang="zh-CN" sz="2800" b="1" dirty="0" smtClean="0">
              <a:solidFill>
                <a:srgbClr val="7030A0"/>
              </a:solidFill>
            </a:endParaRPr>
          </a:p>
          <a:p>
            <a:r>
              <a:rPr lang="en-US" altLang="zh-CN" sz="2800" b="1" dirty="0" smtClean="0">
                <a:solidFill>
                  <a:srgbClr val="7030A0"/>
                </a:solidFill>
              </a:rPr>
              <a:t>     </a:t>
            </a:r>
            <a:r>
              <a:rPr lang="en-US" altLang="zh-CN" sz="2800" b="1" dirty="0" smtClean="0">
                <a:solidFill>
                  <a:srgbClr val="7030A0"/>
                </a:solidFill>
                <a:latin typeface="+mn-ea"/>
              </a:rPr>
              <a:t>2016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年</a:t>
            </a:r>
            <a:r>
              <a:rPr lang="en-US" altLang="zh-CN" sz="2800" b="1" dirty="0" smtClean="0">
                <a:solidFill>
                  <a:srgbClr val="7030A0"/>
                </a:solidFill>
                <a:latin typeface="+mn-ea"/>
              </a:rPr>
              <a:t>11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月</a:t>
            </a:r>
            <a:endParaRPr lang="zh-CN" altLang="en-US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36792" y="2228671"/>
            <a:ext cx="667041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谢谢各位专家！</a:t>
            </a:r>
            <a:endParaRPr lang="zh-CN" altLang="en-US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094979"/>
            <a:ext cx="50006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l"/>
            </a:pPr>
            <a:r>
              <a:rPr lang="en-US" sz="2400" kern="100" dirty="0" smtClean="0">
                <a:solidFill>
                  <a:srgbClr val="7030A0"/>
                </a:solidFill>
                <a:latin typeface="宋体"/>
                <a:ea typeface="宋体"/>
                <a:cs typeface="宋体"/>
              </a:rPr>
              <a:t>1.</a:t>
            </a:r>
            <a:r>
              <a:rPr lang="zh-CN" altLang="en-US" sz="2400" kern="100" dirty="0" smtClean="0">
                <a:solidFill>
                  <a:srgbClr val="7030A0"/>
                </a:solidFill>
                <a:latin typeface="Calibri"/>
                <a:ea typeface="宋体"/>
                <a:cs typeface="宋体"/>
              </a:rPr>
              <a:t>管理</a:t>
            </a:r>
            <a:endParaRPr lang="zh-CN" altLang="en-US" sz="1600" kern="100" dirty="0" smtClean="0">
              <a:solidFill>
                <a:srgbClr val="7030A0"/>
              </a:solidFill>
              <a:latin typeface="Calibri"/>
              <a:ea typeface="宋体"/>
              <a:cs typeface="Times New Roman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u"/>
            </a:pPr>
            <a:r>
              <a:rPr lang="en-US" sz="2400" kern="100" dirty="0" smtClean="0">
                <a:solidFill>
                  <a:srgbClr val="7030A0"/>
                </a:solidFill>
                <a:latin typeface="宋体"/>
                <a:ea typeface="宋体"/>
                <a:cs typeface="宋体"/>
              </a:rPr>
              <a:t>    2.</a:t>
            </a:r>
            <a:r>
              <a:rPr lang="zh-CN" altLang="en-US" sz="2400" kern="100" dirty="0" smtClean="0">
                <a:solidFill>
                  <a:srgbClr val="7030A0"/>
                </a:solidFill>
                <a:latin typeface="Calibri"/>
                <a:ea typeface="宋体"/>
                <a:cs typeface="宋体"/>
              </a:rPr>
              <a:t>教学队伍</a:t>
            </a:r>
            <a:endParaRPr lang="zh-CN" altLang="en-US" sz="1600" kern="100" dirty="0" smtClean="0">
              <a:solidFill>
                <a:srgbClr val="7030A0"/>
              </a:solidFill>
              <a:latin typeface="Calibri"/>
              <a:ea typeface="宋体"/>
              <a:cs typeface="Times New Roman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u"/>
            </a:pPr>
            <a:r>
              <a:rPr lang="en-US" sz="2400" kern="100" dirty="0" smtClean="0">
                <a:solidFill>
                  <a:srgbClr val="7030A0"/>
                </a:solidFill>
                <a:latin typeface="宋体"/>
                <a:ea typeface="宋体"/>
                <a:cs typeface="宋体"/>
              </a:rPr>
              <a:t>    3.</a:t>
            </a:r>
            <a:r>
              <a:rPr lang="zh-CN" altLang="en-US" sz="2400" kern="100" dirty="0" smtClean="0">
                <a:solidFill>
                  <a:srgbClr val="7030A0"/>
                </a:solidFill>
                <a:latin typeface="Calibri"/>
                <a:ea typeface="宋体"/>
                <a:cs typeface="宋体"/>
              </a:rPr>
              <a:t>教学内容</a:t>
            </a:r>
            <a:endParaRPr lang="zh-CN" altLang="en-US" sz="1600" kern="100" dirty="0" smtClean="0">
              <a:solidFill>
                <a:srgbClr val="7030A0"/>
              </a:solidFill>
              <a:latin typeface="Calibri"/>
              <a:ea typeface="宋体"/>
              <a:cs typeface="Times New Roman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u"/>
            </a:pPr>
            <a:r>
              <a:rPr lang="en-US" sz="2400" kern="100" dirty="0" smtClean="0">
                <a:solidFill>
                  <a:srgbClr val="7030A0"/>
                </a:solidFill>
                <a:latin typeface="宋体"/>
                <a:ea typeface="宋体"/>
                <a:cs typeface="宋体"/>
              </a:rPr>
              <a:t>    4.</a:t>
            </a:r>
            <a:r>
              <a:rPr lang="zh-CN" altLang="en-US" sz="2400" kern="100" dirty="0" smtClean="0">
                <a:solidFill>
                  <a:srgbClr val="7030A0"/>
                </a:solidFill>
                <a:latin typeface="Calibri"/>
                <a:ea typeface="宋体"/>
                <a:cs typeface="宋体"/>
              </a:rPr>
              <a:t>教学条件</a:t>
            </a:r>
            <a:endParaRPr lang="zh-CN" altLang="en-US" sz="1600" kern="100" dirty="0" smtClean="0">
              <a:solidFill>
                <a:srgbClr val="7030A0"/>
              </a:solidFill>
              <a:latin typeface="Calibri"/>
              <a:ea typeface="宋体"/>
              <a:cs typeface="Times New Roman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u"/>
            </a:pPr>
            <a:r>
              <a:rPr lang="en-US" sz="2400" kern="100" dirty="0" smtClean="0">
                <a:solidFill>
                  <a:srgbClr val="7030A0"/>
                </a:solidFill>
                <a:latin typeface="宋体"/>
                <a:ea typeface="宋体"/>
                <a:cs typeface="宋体"/>
              </a:rPr>
              <a:t>    5.</a:t>
            </a:r>
            <a:r>
              <a:rPr lang="zh-CN" altLang="en-US" sz="2400" kern="100" dirty="0" smtClean="0">
                <a:solidFill>
                  <a:srgbClr val="7030A0"/>
                </a:solidFill>
                <a:latin typeface="Calibri"/>
                <a:ea typeface="宋体"/>
                <a:cs typeface="宋体"/>
              </a:rPr>
              <a:t>教学方法与手段</a:t>
            </a:r>
            <a:endParaRPr lang="zh-CN" altLang="en-US" sz="1600" kern="100" dirty="0" smtClean="0">
              <a:solidFill>
                <a:srgbClr val="7030A0"/>
              </a:solidFill>
              <a:latin typeface="Calibri"/>
              <a:ea typeface="宋体"/>
              <a:cs typeface="Times New Roman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u"/>
            </a:pPr>
            <a:r>
              <a:rPr lang="en-US" sz="2400" kern="100" dirty="0" smtClean="0">
                <a:solidFill>
                  <a:srgbClr val="7030A0"/>
                </a:solidFill>
                <a:latin typeface="宋体"/>
                <a:ea typeface="宋体"/>
                <a:cs typeface="宋体"/>
              </a:rPr>
              <a:t>    6.</a:t>
            </a:r>
            <a:r>
              <a:rPr lang="zh-CN" altLang="en-US" sz="2400" kern="100" dirty="0" smtClean="0">
                <a:solidFill>
                  <a:srgbClr val="7030A0"/>
                </a:solidFill>
                <a:latin typeface="Calibri"/>
                <a:ea typeface="宋体"/>
                <a:cs typeface="宋体"/>
              </a:rPr>
              <a:t>教学效果</a:t>
            </a:r>
            <a:endParaRPr lang="zh-CN" altLang="en-US" sz="1600" kern="100" dirty="0" smtClean="0">
              <a:solidFill>
                <a:srgbClr val="7030A0"/>
              </a:solidFill>
              <a:latin typeface="Calibri"/>
              <a:ea typeface="宋体"/>
              <a:cs typeface="Times New Roman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u"/>
            </a:pPr>
            <a:r>
              <a:rPr lang="en-US" sz="2400" kern="100" dirty="0" smtClean="0">
                <a:solidFill>
                  <a:srgbClr val="7030A0"/>
                </a:solidFill>
                <a:latin typeface="宋体"/>
                <a:ea typeface="宋体"/>
                <a:cs typeface="宋体"/>
              </a:rPr>
              <a:t>    7.</a:t>
            </a:r>
            <a:r>
              <a:rPr lang="zh-CN" altLang="en-US" sz="2400" kern="100" dirty="0" smtClean="0">
                <a:solidFill>
                  <a:srgbClr val="7030A0"/>
                </a:solidFill>
                <a:latin typeface="Calibri"/>
                <a:ea typeface="宋体"/>
                <a:cs typeface="宋体"/>
              </a:rPr>
              <a:t>课程特色</a:t>
            </a:r>
            <a:endParaRPr lang="zh-CN" altLang="en-US" sz="1600" kern="100" dirty="0" smtClean="0">
              <a:solidFill>
                <a:srgbClr val="7030A0"/>
              </a:solidFill>
              <a:latin typeface="Calibri"/>
              <a:ea typeface="宋体"/>
              <a:cs typeface="Times New Roman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14282" y="214290"/>
            <a:ext cx="3714776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CN" altLang="en-US" sz="3200" kern="100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  <a:cs typeface="宋体"/>
              </a:rPr>
              <a:t>一、 汇报内容</a:t>
            </a:r>
            <a:endParaRPr lang="zh-CN" altLang="en-US" sz="2000" kern="100" dirty="0" smtClean="0">
              <a:solidFill>
                <a:srgbClr val="FF0000"/>
              </a:solidFill>
              <a:latin typeface="仿宋" pitchFamily="49" charset="-122"/>
              <a:ea typeface="仿宋" pitchFamily="49" charset="-122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214282" y="214290"/>
            <a:ext cx="3714776" cy="642942"/>
          </a:xfrm>
          <a:prstGeom prst="roundRect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CN" altLang="en-US" sz="3200" kern="100" dirty="0" smtClean="0">
                <a:solidFill>
                  <a:srgbClr val="FF0000"/>
                </a:solidFill>
                <a:latin typeface="仿宋" pitchFamily="49" charset="-122"/>
                <a:ea typeface="仿宋" pitchFamily="49" charset="-122"/>
                <a:cs typeface="宋体"/>
              </a:rPr>
              <a:t>二、 具体内容</a:t>
            </a:r>
            <a:endParaRPr lang="zh-CN" altLang="en-US" sz="2000" kern="100" dirty="0" smtClean="0">
              <a:solidFill>
                <a:srgbClr val="FF0000"/>
              </a:solidFill>
              <a:latin typeface="仿宋" pitchFamily="49" charset="-122"/>
              <a:ea typeface="仿宋" pitchFamily="49" charset="-122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94978"/>
            <a:ext cx="9144000" cy="5386090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sz="2800" dirty="0" smtClean="0">
                <a:solidFill>
                  <a:srgbClr val="7030A0"/>
                </a:solidFill>
              </a:rPr>
              <a:t>管理</a:t>
            </a:r>
          </a:p>
          <a:p>
            <a:r>
              <a:rPr lang="en-US" sz="2400" dirty="0" smtClean="0"/>
              <a:t>        </a:t>
            </a:r>
            <a:r>
              <a:rPr lang="zh-CN" altLang="en-US" sz="2400" dirty="0" smtClean="0">
                <a:solidFill>
                  <a:srgbClr val="00B050"/>
                </a:solidFill>
              </a:rPr>
              <a:t>学校已将校级优秀课程、特色课程、精品课程建设作为提高本科教学质量的重要举措，列入学校发展规划进行建设，现已初具规模，管理等方面比较到位。</a:t>
            </a:r>
            <a:endParaRPr lang="en-US" altLang="zh-CN" sz="2400" dirty="0" smtClean="0">
              <a:solidFill>
                <a:srgbClr val="00B050"/>
              </a:solidFill>
            </a:endParaRPr>
          </a:p>
          <a:p>
            <a:r>
              <a:rPr lang="en-US" altLang="en-US" sz="28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2.</a:t>
            </a:r>
            <a:r>
              <a:rPr lang="zh-CN" altLang="en-US" sz="2800" dirty="0" smtClean="0">
                <a:solidFill>
                  <a:srgbClr val="7030A0"/>
                </a:solidFill>
              </a:rPr>
              <a:t>教师队伍</a:t>
            </a:r>
          </a:p>
          <a:p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2.1</a:t>
            </a:r>
            <a:r>
              <a:rPr lang="zh-CN" altLang="en-US" sz="2400" dirty="0" smtClean="0">
                <a:solidFill>
                  <a:srgbClr val="7030A0"/>
                </a:solidFill>
              </a:rPr>
              <a:t>课程负责人简介</a:t>
            </a:r>
          </a:p>
          <a:p>
            <a:r>
              <a:rPr lang="en-US" altLang="en-US" sz="2400" dirty="0" smtClean="0">
                <a:solidFill>
                  <a:srgbClr val="00B0F0"/>
                </a:solidFill>
              </a:rPr>
              <a:t>        </a:t>
            </a:r>
            <a:r>
              <a:rPr lang="zh-CN" altLang="en-US" sz="2400" dirty="0" smtClean="0">
                <a:solidFill>
                  <a:srgbClr val="00B050"/>
                </a:solidFill>
              </a:rPr>
              <a:t>夏世贵，男，藏族，本科学历，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1988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8</a:t>
            </a:r>
            <a:r>
              <a:rPr lang="zh-CN" altLang="en-US" sz="2400" dirty="0" smtClean="0">
                <a:solidFill>
                  <a:srgbClr val="00B050"/>
                </a:solidFill>
              </a:rPr>
              <a:t>月参加工作，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2003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9</a:t>
            </a:r>
            <a:r>
              <a:rPr lang="zh-CN" altLang="en-US" sz="2400" dirty="0" smtClean="0">
                <a:solidFill>
                  <a:srgbClr val="00B050"/>
                </a:solidFill>
              </a:rPr>
              <a:t>月从卓尼调入我校藏理系工作。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2008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solidFill>
                  <a:srgbClr val="00B050"/>
                </a:solidFill>
              </a:rPr>
              <a:t>月聘为数学与应用数学（藏汉双语）专业讲师，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2015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9</a:t>
            </a:r>
            <a:r>
              <a:rPr lang="zh-CN" altLang="en-US" sz="2400" dirty="0" smtClean="0">
                <a:solidFill>
                  <a:srgbClr val="00B050"/>
                </a:solidFill>
              </a:rPr>
              <a:t>月聘为物理学（藏汉双语）专业副教授。在长期担任高等代数、近世代数、中学数学解题研究等课程的教学过程中不断完善不足，加强教改力度，积极参加教育教学研讨活动，通过努力，在省级以上刊物上公开发表学术论文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en-US" sz="2400" dirty="0" smtClean="0">
                <a:solidFill>
                  <a:srgbClr val="00B050"/>
                </a:solidFill>
              </a:rPr>
              <a:t>篇；参与省社科项目一项，主持并完成我校校长基金项目一项，教学效果优秀；校级精品课程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解析几何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的主讲人之一。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en-US" sz="2400" dirty="0" smtClean="0">
                <a:solidFill>
                  <a:srgbClr val="7030A0"/>
                </a:solidFill>
              </a:rPr>
              <a:t>2.2 </a:t>
            </a:r>
            <a:r>
              <a:rPr lang="zh-CN" altLang="en-US" sz="2400" dirty="0" smtClean="0">
                <a:solidFill>
                  <a:srgbClr val="7030A0"/>
                </a:solidFill>
              </a:rPr>
              <a:t>课程建设队伍</a:t>
            </a:r>
            <a:endParaRPr lang="en-US" altLang="zh-CN" sz="24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0" y="1037037"/>
          <a:ext cx="9144000" cy="4650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976"/>
                <a:gridCol w="571504"/>
                <a:gridCol w="1143008"/>
                <a:gridCol w="1357322"/>
                <a:gridCol w="1928826"/>
                <a:gridCol w="3000364"/>
              </a:tblGrid>
              <a:tr h="748889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  </a:t>
                      </a:r>
                      <a:r>
                        <a:rPr lang="zh-CN" sz="1600" b="1" kern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姓名</a:t>
                      </a:r>
                      <a:endParaRPr lang="zh-CN" sz="1600" b="1" kern="1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性别</a:t>
                      </a:r>
                      <a:endParaRPr lang="zh-CN" sz="1600" b="1" kern="1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出生年月</a:t>
                      </a:r>
                      <a:endParaRPr lang="zh-CN" sz="1600" b="1" kern="1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职称</a:t>
                      </a:r>
                      <a:endParaRPr lang="zh-CN" sz="1600" b="1" kern="1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333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学科专业</a:t>
                      </a:r>
                      <a:endParaRPr lang="zh-CN" sz="1600" b="1" kern="1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在教学中承担的</a:t>
                      </a:r>
                      <a:r>
                        <a:rPr lang="zh-CN" sz="1600" b="1" kern="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宋体" pitchFamily="2" charset="-122"/>
                          <a:ea typeface="宋体" pitchFamily="2" charset="-122"/>
                          <a:cs typeface="Times New Roman"/>
                        </a:rPr>
                        <a:t>工作</a:t>
                      </a:r>
                      <a:endParaRPr lang="zh-CN" sz="1600" b="1" kern="1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宋体" pitchFamily="2" charset="-122"/>
                        <a:ea typeface="宋体" pitchFamily="2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夏世贵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男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1967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年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8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月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副教授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数学与</a:t>
                      </a:r>
                      <a:r>
                        <a:rPr lang="zh-CN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应用数</a:t>
                      </a:r>
                      <a:endParaRPr lang="en-US" altLang="zh-CN" sz="1600" b="1" kern="100" dirty="0" smtClean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（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藏藏汉双语）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高等代数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解析几何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中学数学解题研究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近世代数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更藏卓玛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女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1986</a:t>
                      </a: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年</a:t>
                      </a:r>
                      <a:r>
                        <a:rPr lang="en-US" altLang="zh-CN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3</a:t>
                      </a: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月</a:t>
                      </a:r>
                      <a:endParaRPr lang="en-US" sz="1600" b="1" kern="100" dirty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助教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数学与应用数学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（藏藏汉双语）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高等数学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</a:t>
                      </a:r>
                      <a:r>
                        <a:rPr 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</a:t>
                      </a:r>
                      <a:r>
                        <a:rPr lang="zh-CN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高等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代数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复变函数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德格加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男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1987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年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7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月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助教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数学与应用数学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（藏汉双语）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高等数学</a:t>
                      </a: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</a:t>
                      </a:r>
                      <a:r>
                        <a:rPr 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线性代数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 </a:t>
                      </a:r>
                      <a:r>
                        <a:rPr lang="zh-CN" sz="1600" b="1" kern="100" dirty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常微分方程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48220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拉毛草</a:t>
                      </a:r>
                      <a:endParaRPr lang="zh-CN" sz="1600" b="1" kern="100" dirty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女</a:t>
                      </a:r>
                      <a:endParaRPr lang="zh-CN" sz="1600" b="1" kern="100" dirty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1989</a:t>
                      </a: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年</a:t>
                      </a:r>
                      <a:r>
                        <a:rPr lang="en-US" altLang="zh-CN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6</a:t>
                      </a: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月</a:t>
                      </a:r>
                      <a:endParaRPr lang="zh-CN" sz="1600" b="1" kern="100" dirty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见习</a:t>
                      </a:r>
                      <a:endParaRPr lang="zh-CN" sz="1600" b="1" kern="100" dirty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</a:t>
                      </a: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数学与应用数学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   </a:t>
                      </a: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（藏汉双语）</a:t>
                      </a:r>
                      <a:endParaRPr lang="zh-CN" sz="1600" b="1" kern="100" dirty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高等数学   组合数学  </a:t>
                      </a:r>
                      <a:endParaRPr lang="en-US" altLang="zh-CN" sz="1600" b="1" kern="100" dirty="0" smtClean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solidFill>
                            <a:srgbClr val="00B050"/>
                          </a:solidFill>
                          <a:latin typeface="仿宋" pitchFamily="49" charset="-122"/>
                          <a:ea typeface="仿宋" pitchFamily="49" charset="-122"/>
                          <a:cs typeface="Times New Roman"/>
                        </a:rPr>
                        <a:t>初等数论</a:t>
                      </a:r>
                      <a:endParaRPr lang="zh-CN" sz="1600" b="1" kern="100" dirty="0">
                        <a:solidFill>
                          <a:srgbClr val="00B050"/>
                        </a:solidFill>
                        <a:latin typeface="仿宋" pitchFamily="49" charset="-122"/>
                        <a:ea typeface="仿宋" pitchFamily="49" charset="-122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73500"/>
            <a:ext cx="9144000" cy="4002699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28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3.</a:t>
            </a:r>
            <a:r>
              <a:rPr lang="zh-CN" altLang="en-US" sz="2800" dirty="0" smtClean="0">
                <a:solidFill>
                  <a:srgbClr val="7030A0"/>
                </a:solidFill>
              </a:rPr>
              <a:t>教学内容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3.1  </a:t>
            </a:r>
            <a:r>
              <a:rPr lang="zh-CN" altLang="en-US" sz="2400" dirty="0" smtClean="0">
                <a:solidFill>
                  <a:srgbClr val="7030A0"/>
                </a:solidFill>
              </a:rPr>
              <a:t>课程目标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</a:t>
            </a:r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使学生掌握基本的数学思维方法；</a:t>
            </a: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B050"/>
                </a:solidFill>
              </a:rPr>
              <a:t> 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使学生掌握高等代数的基础知识与基本技能；</a:t>
            </a: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培养学生的计算能力和公理化方法处理问题的能力；</a:t>
            </a: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培养学生的几何直观和抽象思维能力。</a:t>
            </a:r>
            <a:endParaRPr lang="en-US" altLang="zh-CN" sz="2400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 3.2 </a:t>
            </a:r>
            <a:r>
              <a:rPr lang="zh-CN" altLang="en-US" sz="2400" dirty="0" smtClean="0">
                <a:solidFill>
                  <a:srgbClr val="7030A0"/>
                </a:solidFill>
              </a:rPr>
              <a:t>教学内容与课时分配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0" y="142856"/>
          <a:ext cx="9144000" cy="6051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1524000"/>
                <a:gridCol w="1524000"/>
              </a:tblGrid>
              <a:tr h="23767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FFFF00"/>
                          </a:solidFill>
                          <a:latin typeface="Calibri"/>
                          <a:ea typeface="宋体"/>
                          <a:cs typeface="宋体"/>
                        </a:rPr>
                        <a:t>序号</a:t>
                      </a:r>
                      <a:endParaRPr lang="zh-CN" sz="1400" b="1" kern="100" dirty="0">
                        <a:solidFill>
                          <a:srgbClr val="FFFF0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FFFF00"/>
                          </a:solidFill>
                          <a:latin typeface="Calibri"/>
                          <a:ea typeface="宋体"/>
                          <a:cs typeface="宋体"/>
                        </a:rPr>
                        <a:t>内容</a:t>
                      </a:r>
                      <a:endParaRPr lang="zh-CN" sz="1400" b="1" kern="100" dirty="0">
                        <a:solidFill>
                          <a:srgbClr val="FFFF0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zh-CN" altLang="en-US" sz="2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学时数</a:t>
                      </a:r>
                      <a:r>
                        <a:rPr kumimoji="0" lang="zh-CN" altLang="en-US" sz="2800" b="1" kern="1200" dirty="0" smtClean="0">
                          <a:solidFill>
                            <a:srgbClr val="FFFF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（</a:t>
                      </a:r>
                      <a:r>
                        <a:rPr kumimoji="0" lang="en-US" sz="2800" b="1" kern="1200" dirty="0" smtClean="0">
                          <a:solidFill>
                            <a:srgbClr val="FFFF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 180  </a:t>
                      </a:r>
                      <a:r>
                        <a:rPr kumimoji="0" lang="zh-CN" altLang="en-US" sz="2800" b="1" kern="1200" dirty="0" smtClean="0">
                          <a:solidFill>
                            <a:srgbClr val="FFFF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）</a:t>
                      </a:r>
                      <a:endParaRPr lang="zh-CN" altLang="en-US" sz="2800" b="1" dirty="0">
                        <a:solidFill>
                          <a:srgbClr val="FFFF00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23767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FFFF00"/>
                          </a:solidFill>
                          <a:latin typeface="Calibri"/>
                          <a:ea typeface="宋体"/>
                          <a:cs typeface="宋体"/>
                        </a:rPr>
                        <a:t>课堂学时数</a:t>
                      </a:r>
                      <a:endParaRPr lang="zh-CN" sz="1400" b="1" kern="100" dirty="0">
                        <a:solidFill>
                          <a:srgbClr val="FFFF0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FFFF00"/>
                          </a:solidFill>
                          <a:latin typeface="Calibri"/>
                          <a:ea typeface="宋体"/>
                          <a:cs typeface="宋体"/>
                        </a:rPr>
                        <a:t>实践学时数</a:t>
                      </a:r>
                      <a:endParaRPr lang="zh-CN" sz="1400" b="1" kern="100" dirty="0">
                        <a:solidFill>
                          <a:srgbClr val="FFFF0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行列式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14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 dirty="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2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线性方程组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22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3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矩阵的运算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14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4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矩阵的对角化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12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5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一元多项式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28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6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二次型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16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7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线性空间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22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8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线性变换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20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9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欧氏空间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18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10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群、环、域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14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  <a:tr h="47535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7030A0"/>
                          </a:solidFill>
                          <a:latin typeface="Calibri"/>
                          <a:ea typeface="宋体"/>
                          <a:cs typeface="宋体"/>
                        </a:rPr>
                        <a:t>合计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7030A0"/>
                          </a:solidFill>
                          <a:latin typeface="宋体"/>
                          <a:ea typeface="宋体"/>
                          <a:cs typeface="宋体"/>
                        </a:rPr>
                        <a:t>180</a:t>
                      </a:r>
                      <a:endParaRPr lang="zh-CN" sz="1400" b="1" kern="100" dirty="0">
                        <a:solidFill>
                          <a:srgbClr val="7030A0"/>
                        </a:solidFill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kern="100" dirty="0">
                        <a:solidFill>
                          <a:srgbClr val="7030A0"/>
                        </a:solidFill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801862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en-US" sz="28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4. </a:t>
            </a:r>
            <a:r>
              <a:rPr lang="zh-CN" altLang="en-US" sz="2800" dirty="0" smtClean="0">
                <a:solidFill>
                  <a:srgbClr val="7030A0"/>
                </a:solidFill>
              </a:rPr>
              <a:t>教学条件</a:t>
            </a:r>
          </a:p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4.1 </a:t>
            </a:r>
            <a:r>
              <a:rPr lang="zh-CN" altLang="en-US" sz="2400" dirty="0" smtClean="0">
                <a:solidFill>
                  <a:srgbClr val="7030A0"/>
                </a:solidFill>
              </a:rPr>
              <a:t>使用教材</a:t>
            </a:r>
          </a:p>
          <a:p>
            <a:r>
              <a:rPr lang="en-US" sz="2400" dirty="0" smtClean="0"/>
              <a:t>      </a:t>
            </a:r>
            <a:r>
              <a:rPr lang="zh-CN" altLang="en-US" sz="2400" dirty="0" smtClean="0">
                <a:solidFill>
                  <a:srgbClr val="00B050"/>
                </a:solidFill>
              </a:rPr>
              <a:t>才让东智等编译，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，青海民族出版社，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1999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月第一版。 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4.2 </a:t>
            </a:r>
            <a:r>
              <a:rPr lang="zh-CN" altLang="en-US" sz="2400" dirty="0" smtClean="0">
                <a:solidFill>
                  <a:srgbClr val="7030A0"/>
                </a:solidFill>
              </a:rPr>
              <a:t>参考书目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</a:rPr>
              <a:t>  </a:t>
            </a:r>
            <a:r>
              <a:rPr lang="zh-CN" altLang="en-US" sz="2400" dirty="0" smtClean="0">
                <a:solidFill>
                  <a:srgbClr val="00B050"/>
                </a:solidFill>
              </a:rPr>
              <a:t>根据教学内容的侧重点和学生的实际，指定以下书目中的两本或其他书目作为阅读书目。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1) </a:t>
            </a:r>
            <a:r>
              <a:rPr lang="zh-CN" altLang="en-US" sz="2400" dirty="0" smtClean="0">
                <a:solidFill>
                  <a:srgbClr val="00B050"/>
                </a:solidFill>
              </a:rPr>
              <a:t>王萼芳，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高等代数教程习题集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，北京清华大学出版社，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1997</a:t>
            </a:r>
            <a:r>
              <a:rPr lang="zh-CN" altLang="en-US" sz="2400" dirty="0" smtClean="0">
                <a:solidFill>
                  <a:srgbClr val="00B050"/>
                </a:solidFill>
              </a:rPr>
              <a:t>年第一版。</a:t>
            </a:r>
            <a:r>
              <a:rPr lang="en-US" altLang="en-US" sz="2400" dirty="0" smtClean="0">
                <a:solidFill>
                  <a:srgbClr val="00B050"/>
                </a:solidFill>
              </a:rPr>
              <a:t>   </a:t>
            </a:r>
            <a:endParaRPr lang="zh-CN" altLang="en-US" sz="2400" dirty="0" smtClean="0">
              <a:solidFill>
                <a:srgbClr val="00B050"/>
              </a:solidFill>
            </a:endParaRP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2) </a:t>
            </a:r>
            <a:r>
              <a:rPr lang="zh-CN" altLang="en-US" sz="2400" dirty="0" smtClean="0">
                <a:solidFill>
                  <a:srgbClr val="00B050"/>
                </a:solidFill>
              </a:rPr>
              <a:t>曹纯，孙蓉著；夏吾才让，卓玛才让翻译，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，北京民族出版社，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2001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月第一版。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3) </a:t>
            </a:r>
            <a:r>
              <a:rPr lang="zh-CN" altLang="en-US" sz="2400" dirty="0" smtClean="0">
                <a:solidFill>
                  <a:srgbClr val="00B050"/>
                </a:solidFill>
              </a:rPr>
              <a:t>张禾瑞</a:t>
            </a:r>
            <a:r>
              <a:rPr lang="en-US" altLang="en-US" sz="2400" dirty="0" smtClean="0">
                <a:solidFill>
                  <a:srgbClr val="00B050"/>
                </a:solidFill>
              </a:rPr>
              <a:t>  </a:t>
            </a:r>
            <a:r>
              <a:rPr lang="zh-CN" altLang="en-US" sz="2400" dirty="0" smtClean="0">
                <a:solidFill>
                  <a:srgbClr val="00B050"/>
                </a:solidFill>
              </a:rPr>
              <a:t>郝鈵新主编</a:t>
            </a:r>
            <a:r>
              <a:rPr lang="en-US" altLang="en-US" sz="2400" dirty="0" smtClean="0">
                <a:solidFill>
                  <a:srgbClr val="00B050"/>
                </a:solidFill>
              </a:rPr>
              <a:t>,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，高等教育出版社 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2010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月第五版。</a:t>
            </a:r>
            <a:r>
              <a:rPr lang="en-US" altLang="en-US" sz="2400" dirty="0" smtClean="0">
                <a:solidFill>
                  <a:srgbClr val="00B050"/>
                </a:solidFill>
              </a:rPr>
              <a:t>    </a:t>
            </a:r>
            <a:endParaRPr lang="zh-CN" altLang="en-US" sz="2400" dirty="0" smtClean="0">
              <a:solidFill>
                <a:srgbClr val="00B050"/>
              </a:solidFill>
            </a:endParaRP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4) </a:t>
            </a:r>
            <a:r>
              <a:rPr lang="zh-CN" altLang="en-US" sz="2400" dirty="0" smtClean="0">
                <a:solidFill>
                  <a:srgbClr val="00B050"/>
                </a:solidFill>
              </a:rPr>
              <a:t>赵兴杰著</a:t>
            </a:r>
            <a:r>
              <a:rPr lang="en-US" altLang="en-US" sz="2400" dirty="0" smtClean="0">
                <a:solidFill>
                  <a:srgbClr val="00B050"/>
                </a:solidFill>
              </a:rPr>
              <a:t>,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高等代数教学研究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，西南师范大学出版社，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2007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月第一版。</a:t>
            </a:r>
            <a:endParaRPr lang="en-US" altLang="zh-CN" sz="2400" dirty="0" smtClean="0">
              <a:solidFill>
                <a:srgbClr val="00B050"/>
              </a:solidFill>
            </a:endParaRP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5) </a:t>
            </a:r>
            <a:r>
              <a:rPr lang="zh-CN" altLang="en-US" sz="2400" dirty="0" smtClean="0">
                <a:solidFill>
                  <a:srgbClr val="00B050"/>
                </a:solidFill>
              </a:rPr>
              <a:t>刘振宇著，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高等代数的思想与方法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，山东大学出版社，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2009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11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月第一版。</a:t>
            </a:r>
            <a:endParaRPr lang="zh-CN" altLang="en-US" sz="2400" dirty="0" smtClean="0"/>
          </a:p>
          <a:p>
            <a:endParaRPr lang="zh-CN" altLang="en-US" sz="24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04795"/>
            <a:ext cx="9144000" cy="5324535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 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6) </a:t>
            </a:r>
            <a:r>
              <a:rPr lang="zh-CN" altLang="en-US" sz="2400" dirty="0" smtClean="0">
                <a:solidFill>
                  <a:srgbClr val="00B050"/>
                </a:solidFill>
              </a:rPr>
              <a:t>张均本主编，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高等代数习题参考书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，高等教育出版社，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2007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月第一版。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 7) </a:t>
            </a:r>
            <a:r>
              <a:rPr lang="zh-CN" altLang="en-US" sz="2400" dirty="0" smtClean="0">
                <a:solidFill>
                  <a:srgbClr val="00B050"/>
                </a:solidFill>
              </a:rPr>
              <a:t>李师正主编，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高等代数解题方法与技巧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，高等教育出版社，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2005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月第一版。</a:t>
            </a:r>
            <a:endParaRPr lang="en-US" altLang="zh-CN" sz="2400" dirty="0" smtClean="0">
              <a:solidFill>
                <a:srgbClr val="00B050"/>
              </a:solidFill>
            </a:endParaRPr>
          </a:p>
          <a:p>
            <a:pPr lvl="0"/>
            <a:r>
              <a:rPr lang="en-US" altLang="zh-CN" sz="28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5 </a:t>
            </a:r>
            <a:r>
              <a:rPr lang="zh-CN" altLang="en-US" sz="2800" dirty="0" smtClean="0">
                <a:solidFill>
                  <a:srgbClr val="7030A0"/>
                </a:solidFill>
              </a:rPr>
              <a:t>教学方法与手段</a:t>
            </a:r>
          </a:p>
          <a:p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5.1 </a:t>
            </a:r>
            <a:r>
              <a:rPr lang="zh-CN" altLang="en-US" sz="2400" dirty="0" smtClean="0">
                <a:solidFill>
                  <a:srgbClr val="7030A0"/>
                </a:solidFill>
              </a:rPr>
              <a:t>教学方法</a:t>
            </a:r>
          </a:p>
          <a:p>
            <a:r>
              <a:rPr lang="en-US" sz="24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直观式教学方法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启发式教学方法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探究式教学方法</a:t>
            </a:r>
          </a:p>
          <a:p>
            <a:r>
              <a:rPr lang="en-US" altLang="en-US" sz="2400" dirty="0" smtClean="0">
                <a:solidFill>
                  <a:srgbClr val="00B050"/>
                </a:solidFill>
              </a:rPr>
              <a:t> 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模型化教学方法</a:t>
            </a:r>
          </a:p>
          <a:p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5.2 </a:t>
            </a:r>
            <a:r>
              <a:rPr lang="zh-CN" altLang="en-US" sz="2400" dirty="0" smtClean="0">
                <a:solidFill>
                  <a:srgbClr val="7030A0"/>
                </a:solidFill>
              </a:rPr>
              <a:t>教学手段</a:t>
            </a:r>
          </a:p>
          <a:p>
            <a:r>
              <a:rPr lang="en-US" sz="2400" dirty="0" smtClean="0"/>
              <a:t>  </a:t>
            </a:r>
            <a:r>
              <a:rPr lang="zh-CN" altLang="en-US" sz="2400" dirty="0" smtClean="0">
                <a:solidFill>
                  <a:srgbClr val="00B050"/>
                </a:solidFill>
              </a:rPr>
              <a:t>板书</a:t>
            </a:r>
            <a:r>
              <a:rPr lang="en-US" altLang="en-US" sz="2400" dirty="0" smtClean="0">
                <a:solidFill>
                  <a:srgbClr val="00B050"/>
                </a:solidFill>
              </a:rPr>
              <a:t>+</a:t>
            </a:r>
            <a:r>
              <a:rPr lang="zh-CN" altLang="en-US" sz="2400" dirty="0" smtClean="0">
                <a:solidFill>
                  <a:srgbClr val="00B050"/>
                </a:solidFill>
              </a:rPr>
              <a:t>多媒体教学</a:t>
            </a:r>
            <a:endParaRPr lang="en-US" altLang="zh-CN" sz="2400" dirty="0" smtClean="0">
              <a:solidFill>
                <a:srgbClr val="00B050"/>
              </a:solidFill>
            </a:endParaRPr>
          </a:p>
          <a:p>
            <a:r>
              <a:rPr lang="en-US" altLang="en-US" sz="24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5.3</a:t>
            </a:r>
            <a:r>
              <a:rPr lang="en-US" altLang="en-US" sz="2400" dirty="0" smtClean="0">
                <a:solidFill>
                  <a:srgbClr val="7030A0"/>
                </a:solidFill>
              </a:rPr>
              <a:t>  </a:t>
            </a:r>
            <a:r>
              <a:rPr lang="zh-CN" altLang="en-US" sz="2400" dirty="0" smtClean="0">
                <a:solidFill>
                  <a:srgbClr val="7030A0"/>
                </a:solidFill>
              </a:rPr>
              <a:t>教学语言</a:t>
            </a:r>
          </a:p>
          <a:p>
            <a:r>
              <a:rPr lang="en-US" sz="2400" dirty="0" smtClean="0"/>
              <a:t> </a:t>
            </a:r>
            <a:r>
              <a:rPr lang="zh-CN" altLang="en-US" sz="2400" dirty="0" smtClean="0">
                <a:solidFill>
                  <a:srgbClr val="00B050"/>
                </a:solidFill>
              </a:rPr>
              <a:t>藏汉双语（根据学生实际确定教学语言的比例及侧重点）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36" y="1928802"/>
            <a:ext cx="9144000" cy="2923877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altLang="zh-CN" sz="32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6. </a:t>
            </a:r>
            <a:r>
              <a:rPr lang="zh-CN" altLang="en-US" sz="3200" dirty="0" smtClean="0">
                <a:solidFill>
                  <a:srgbClr val="7030A0"/>
                </a:solidFill>
              </a:rPr>
              <a:t>教学效果</a:t>
            </a:r>
          </a:p>
          <a:p>
            <a:r>
              <a:rPr lang="en-US" altLang="en-US" sz="2800" dirty="0" smtClean="0">
                <a:solidFill>
                  <a:srgbClr val="00B050"/>
                </a:solidFill>
              </a:rPr>
              <a:t>   </a:t>
            </a:r>
            <a:r>
              <a:rPr lang="zh-CN" altLang="en-US" sz="2800" dirty="0" smtClean="0">
                <a:solidFill>
                  <a:srgbClr val="00B050"/>
                </a:solidFill>
              </a:rPr>
              <a:t>同行评价</a:t>
            </a:r>
            <a:r>
              <a:rPr lang="en-US" altLang="en-US" sz="2800" dirty="0" smtClean="0">
                <a:solidFill>
                  <a:srgbClr val="00B050"/>
                </a:solidFill>
              </a:rPr>
              <a:t>    </a:t>
            </a:r>
            <a:r>
              <a:rPr lang="zh-CN" altLang="en-US" sz="2800" dirty="0" smtClean="0">
                <a:solidFill>
                  <a:srgbClr val="00B050"/>
                </a:solidFill>
              </a:rPr>
              <a:t>学生评价</a:t>
            </a:r>
            <a:endParaRPr lang="en-US" altLang="zh-CN" sz="2800" dirty="0" smtClean="0">
              <a:solidFill>
                <a:srgbClr val="7030A0"/>
              </a:solidFill>
            </a:endParaRPr>
          </a:p>
          <a:p>
            <a:pPr lvl="0"/>
            <a:r>
              <a:rPr lang="en-US" altLang="zh-CN" sz="2800" dirty="0" smtClean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7 </a:t>
            </a:r>
            <a:r>
              <a:rPr lang="zh-CN" altLang="en-US" sz="2800" dirty="0" smtClean="0">
                <a:solidFill>
                  <a:srgbClr val="7030A0"/>
                </a:solidFill>
              </a:rPr>
              <a:t>课程特色</a:t>
            </a:r>
          </a:p>
          <a:p>
            <a:pPr lvl="0"/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自主开发张禾瑞</a:t>
            </a:r>
            <a:r>
              <a:rPr lang="en-US" altLang="en-US" sz="2400" dirty="0" smtClean="0">
                <a:solidFill>
                  <a:srgbClr val="00B050"/>
                </a:solidFill>
              </a:rPr>
              <a:t>  </a:t>
            </a:r>
            <a:r>
              <a:rPr lang="zh-CN" altLang="en-US" sz="2400" dirty="0" smtClean="0">
                <a:solidFill>
                  <a:srgbClr val="00B050"/>
                </a:solidFill>
              </a:rPr>
              <a:t>郝鈵新主编</a:t>
            </a:r>
            <a:r>
              <a:rPr lang="en-US" altLang="en-US" sz="2400" dirty="0" smtClean="0">
                <a:solidFill>
                  <a:srgbClr val="00B050"/>
                </a:solidFill>
              </a:rPr>
              <a:t>,</a:t>
            </a:r>
            <a:r>
              <a:rPr lang="en-US" altLang="zh-CN" sz="2400" dirty="0" smtClean="0">
                <a:solidFill>
                  <a:srgbClr val="00B050"/>
                </a:solidFill>
              </a:rPr>
              <a:t>《</a:t>
            </a:r>
            <a:r>
              <a:rPr lang="zh-CN" altLang="en-US" sz="2400" dirty="0" smtClean="0">
                <a:solidFill>
                  <a:srgbClr val="00B050"/>
                </a:solidFill>
              </a:rPr>
              <a:t>高等代数</a:t>
            </a:r>
            <a:r>
              <a:rPr lang="en-US" altLang="zh-CN" sz="2400" dirty="0" smtClean="0">
                <a:solidFill>
                  <a:srgbClr val="00B050"/>
                </a:solidFill>
              </a:rPr>
              <a:t>》</a:t>
            </a:r>
            <a:r>
              <a:rPr lang="zh-CN" altLang="en-US" sz="2400" dirty="0" smtClean="0">
                <a:solidFill>
                  <a:srgbClr val="00B050"/>
                </a:solidFill>
              </a:rPr>
              <a:t>，高等教育出版社 ，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2010</a:t>
            </a:r>
            <a:r>
              <a:rPr lang="zh-CN" altLang="en-US" sz="2400" dirty="0" smtClean="0">
                <a:solidFill>
                  <a:srgbClr val="00B050"/>
                </a:solidFill>
              </a:rPr>
              <a:t>年</a:t>
            </a:r>
            <a:r>
              <a:rPr lang="en-US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en-US" sz="2400" dirty="0" smtClean="0">
                <a:solidFill>
                  <a:srgbClr val="00B050"/>
                </a:solidFill>
              </a:rPr>
              <a:t>月第五版的编译教材；</a:t>
            </a:r>
          </a:p>
          <a:p>
            <a:pPr lvl="0"/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不断探究藏汉双语数学教学特色，形成独特的教学方法；</a:t>
            </a:r>
          </a:p>
          <a:p>
            <a:pPr lvl="0"/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 dirty="0" smtClean="0">
                <a:solidFill>
                  <a:srgbClr val="00B050"/>
                </a:solidFill>
                <a:latin typeface="宋体" pitchFamily="2" charset="-122"/>
                <a:ea typeface="宋体" pitchFamily="2" charset="-122"/>
              </a:rPr>
              <a:t>）</a:t>
            </a:r>
            <a:r>
              <a:rPr lang="zh-CN" altLang="en-US" sz="2400" dirty="0" smtClean="0">
                <a:solidFill>
                  <a:srgbClr val="00B050"/>
                </a:solidFill>
              </a:rPr>
              <a:t>因材施教，注重引导学生自主学习和学生教师技能的培养。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63</TotalTime>
  <Words>894</Words>
  <PresentationFormat>全屏显示(4:3)</PresentationFormat>
  <Paragraphs>133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13" baseType="lpstr">
      <vt:lpstr>流畅</vt:lpstr>
      <vt:lpstr>龙腾四海</vt:lpstr>
      <vt:lpstr>1_流畅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</dc:creator>
  <cp:lastModifiedBy>hp</cp:lastModifiedBy>
  <cp:revision>9</cp:revision>
  <dcterms:created xsi:type="dcterms:W3CDTF">2015-12-08T11:19:20Z</dcterms:created>
  <dcterms:modified xsi:type="dcterms:W3CDTF">2016-11-13T12:43:19Z</dcterms:modified>
</cp:coreProperties>
</file>