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28" r:id="rId2"/>
    <p:sldId id="329" r:id="rId3"/>
    <p:sldId id="331" r:id="rId4"/>
    <p:sldId id="332" r:id="rId5"/>
    <p:sldId id="333" r:id="rId6"/>
    <p:sldId id="334" r:id="rId7"/>
    <p:sldId id="336" r:id="rId8"/>
    <p:sldId id="337" r:id="rId9"/>
    <p:sldId id="338" r:id="rId10"/>
    <p:sldId id="330" r:id="rId11"/>
    <p:sldId id="339" r:id="rId12"/>
    <p:sldId id="340" r:id="rId13"/>
    <p:sldId id="341" r:id="rId14"/>
    <p:sldId id="342" r:id="rId15"/>
    <p:sldId id="343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刘 金凤" initials="刘" lastIdx="1" clrIdx="0">
    <p:extLst>
      <p:ext uri="{19B8F6BF-5375-455C-9EA6-DF929625EA0E}">
        <p15:presenceInfo xmlns:p15="http://schemas.microsoft.com/office/powerpoint/2012/main" userId="ee36242c05276bf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586"/>
  </p:normalViewPr>
  <p:slideViewPr>
    <p:cSldViewPr snapToGrid="0" snapToObjects="1">
      <p:cViewPr varScale="1">
        <p:scale>
          <a:sx n="90" d="100"/>
          <a:sy n="90" d="100"/>
        </p:scale>
        <p:origin x="232" y="7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3BEC04-CF53-7E4D-AE68-229A6D57868D}" type="doc">
      <dgm:prSet loTypeId="urn:microsoft.com/office/officeart/2005/8/layout/vList6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7CC71891-6C0C-7B4B-9CF9-1B8C7DB8ADEA}">
      <dgm:prSet phldrT="[文本]"/>
      <dgm:spPr/>
      <dgm:t>
        <a:bodyPr/>
        <a:lstStyle/>
        <a:p>
          <a:r>
            <a:rPr lang="zh-CN" altLang="en-US" dirty="0"/>
            <a:t>痛点</a:t>
          </a:r>
        </a:p>
      </dgm:t>
    </dgm:pt>
    <dgm:pt modelId="{961F4AC8-2834-E146-8108-ED227B0648FC}" type="parTrans" cxnId="{A973EC33-8F6B-BC49-9FB3-7121B052BF9E}">
      <dgm:prSet/>
      <dgm:spPr/>
      <dgm:t>
        <a:bodyPr/>
        <a:lstStyle/>
        <a:p>
          <a:endParaRPr lang="zh-CN" altLang="en-US"/>
        </a:p>
      </dgm:t>
    </dgm:pt>
    <dgm:pt modelId="{6A46B804-8875-8E45-A995-BA0928817327}" type="sibTrans" cxnId="{A973EC33-8F6B-BC49-9FB3-7121B052BF9E}">
      <dgm:prSet/>
      <dgm:spPr/>
      <dgm:t>
        <a:bodyPr/>
        <a:lstStyle/>
        <a:p>
          <a:endParaRPr lang="zh-CN" altLang="en-US"/>
        </a:p>
      </dgm:t>
    </dgm:pt>
    <dgm:pt modelId="{1A50704F-F1EF-4243-A6BE-7287A8D33F24}">
      <dgm:prSet/>
      <dgm:spPr/>
      <dgm:t>
        <a:bodyPr/>
        <a:lstStyle/>
        <a:p>
          <a:r>
            <a:rPr lang="zh-CN" altLang="en-US" dirty="0"/>
            <a:t>堵点</a:t>
          </a:r>
        </a:p>
      </dgm:t>
    </dgm:pt>
    <dgm:pt modelId="{B3BCCBB1-BBCC-284C-857C-8F50491110AF}" type="parTrans" cxnId="{8D54684A-27EC-D446-89F6-06566A525977}">
      <dgm:prSet/>
      <dgm:spPr/>
      <dgm:t>
        <a:bodyPr/>
        <a:lstStyle/>
        <a:p>
          <a:endParaRPr lang="zh-CN" altLang="en-US"/>
        </a:p>
      </dgm:t>
    </dgm:pt>
    <dgm:pt modelId="{DCE4A888-2F26-294D-B021-3964A2385B75}" type="sibTrans" cxnId="{8D54684A-27EC-D446-89F6-06566A525977}">
      <dgm:prSet/>
      <dgm:spPr/>
      <dgm:t>
        <a:bodyPr/>
        <a:lstStyle/>
        <a:p>
          <a:endParaRPr lang="zh-CN" altLang="en-US"/>
        </a:p>
      </dgm:t>
    </dgm:pt>
    <dgm:pt modelId="{34052094-F5D7-BC4F-9174-56F3E579AFAD}">
      <dgm:prSet/>
      <dgm:spPr/>
      <dgm:t>
        <a:bodyPr/>
        <a:lstStyle/>
        <a:p>
          <a:r>
            <a:rPr lang="zh-CN" dirty="0"/>
            <a:t>臧汉双语学生的英语基础薄弱，课堂中学生的沉默现象严重，因此教师总是以填鸭式教学为主，师生之间缺乏互动与交流，学生总是被动参与教学活动；教学目标只是以掌握语言知识为主，缺乏文化交际能力的培养；教学方法单一，学习环境枯燥；教学内容唯教材论，教学实用性不强。</a:t>
          </a:r>
          <a:endParaRPr lang="zh-CN" altLang="en-US" dirty="0"/>
        </a:p>
      </dgm:t>
    </dgm:pt>
    <dgm:pt modelId="{F943F76C-8AD1-8B4E-9CCF-B89124229614}" type="parTrans" cxnId="{7C658424-EBF5-154B-968E-5715B42EB137}">
      <dgm:prSet/>
      <dgm:spPr/>
      <dgm:t>
        <a:bodyPr/>
        <a:lstStyle/>
        <a:p>
          <a:endParaRPr lang="zh-CN" altLang="en-US"/>
        </a:p>
      </dgm:t>
    </dgm:pt>
    <dgm:pt modelId="{CD91F03F-1DE8-7744-A859-67D9FF23E95F}" type="sibTrans" cxnId="{7C658424-EBF5-154B-968E-5715B42EB137}">
      <dgm:prSet/>
      <dgm:spPr/>
      <dgm:t>
        <a:bodyPr/>
        <a:lstStyle/>
        <a:p>
          <a:endParaRPr lang="zh-CN" altLang="en-US"/>
        </a:p>
      </dgm:t>
    </dgm:pt>
    <dgm:pt modelId="{9E6E8627-C92A-FE42-8F59-496451AB635B}">
      <dgm:prSet/>
      <dgm:spPr/>
      <dgm:t>
        <a:bodyPr/>
        <a:lstStyle/>
        <a:p>
          <a:r>
            <a:rPr lang="zh-CN" dirty="0"/>
            <a:t>传统教学模式已不能满足</a:t>
          </a:r>
          <a:r>
            <a:rPr lang="zh-CN" altLang="en-US" dirty="0"/>
            <a:t>教学</a:t>
          </a:r>
          <a:r>
            <a:rPr lang="zh-CN" dirty="0"/>
            <a:t>改革的要求，所以在今天这样一个“互联网</a:t>
          </a:r>
          <a:r>
            <a:rPr lang="en-US" dirty="0"/>
            <a:t>+”</a:t>
          </a:r>
          <a:r>
            <a:rPr lang="zh-CN" dirty="0"/>
            <a:t>的信息化时代，基础英语教学应充分利用计算机、多媒体、互联网等先进技术手段，有效整合信息技术资源，以此来充分调动学生学习的积极性和主动性，进而能完成教学改革任务。</a:t>
          </a:r>
          <a:endParaRPr lang="zh-CN" altLang="en-US" dirty="0"/>
        </a:p>
      </dgm:t>
    </dgm:pt>
    <dgm:pt modelId="{317DFDBD-E3A5-1744-9FC6-347C2E9FF76B}" type="parTrans" cxnId="{E766E6BC-BCD6-0B4A-97A7-F8633AE49186}">
      <dgm:prSet/>
      <dgm:spPr/>
    </dgm:pt>
    <dgm:pt modelId="{292BF970-0A5E-2942-87DB-0B5A7C09C425}" type="sibTrans" cxnId="{E766E6BC-BCD6-0B4A-97A7-F8633AE49186}">
      <dgm:prSet/>
      <dgm:spPr/>
    </dgm:pt>
    <dgm:pt modelId="{553D7202-2A41-3344-9A3D-7BAA8EC195AB}" type="pres">
      <dgm:prSet presAssocID="{EB3BEC04-CF53-7E4D-AE68-229A6D57868D}" presName="Name0" presStyleCnt="0">
        <dgm:presLayoutVars>
          <dgm:dir/>
          <dgm:animLvl val="lvl"/>
          <dgm:resizeHandles/>
        </dgm:presLayoutVars>
      </dgm:prSet>
      <dgm:spPr/>
    </dgm:pt>
    <dgm:pt modelId="{800801EC-D762-1246-A8A0-0F695BF4CBBE}" type="pres">
      <dgm:prSet presAssocID="{7CC71891-6C0C-7B4B-9CF9-1B8C7DB8ADEA}" presName="linNode" presStyleCnt="0"/>
      <dgm:spPr/>
    </dgm:pt>
    <dgm:pt modelId="{7AF2D904-5DC3-7A44-B717-22F4D99D023D}" type="pres">
      <dgm:prSet presAssocID="{7CC71891-6C0C-7B4B-9CF9-1B8C7DB8ADEA}" presName="parentShp" presStyleLbl="node1" presStyleIdx="0" presStyleCnt="2" custAng="0" custScaleX="44554">
        <dgm:presLayoutVars>
          <dgm:bulletEnabled val="1"/>
        </dgm:presLayoutVars>
      </dgm:prSet>
      <dgm:spPr/>
    </dgm:pt>
    <dgm:pt modelId="{9CEFDF8C-1236-F04D-AA48-34C23347D886}" type="pres">
      <dgm:prSet presAssocID="{7CC71891-6C0C-7B4B-9CF9-1B8C7DB8ADEA}" presName="childShp" presStyleLbl="bgAccFollowNode1" presStyleIdx="0" presStyleCnt="2" custScaleX="135627">
        <dgm:presLayoutVars>
          <dgm:bulletEnabled val="1"/>
        </dgm:presLayoutVars>
      </dgm:prSet>
      <dgm:spPr/>
    </dgm:pt>
    <dgm:pt modelId="{FAD193F9-5662-F64F-B532-B075C002B18A}" type="pres">
      <dgm:prSet presAssocID="{6A46B804-8875-8E45-A995-BA0928817327}" presName="spacing" presStyleCnt="0"/>
      <dgm:spPr/>
    </dgm:pt>
    <dgm:pt modelId="{89DF518B-1E1E-7749-B295-8AA9B94A8844}" type="pres">
      <dgm:prSet presAssocID="{1A50704F-F1EF-4243-A6BE-7287A8D33F24}" presName="linNode" presStyleCnt="0"/>
      <dgm:spPr/>
    </dgm:pt>
    <dgm:pt modelId="{B19506D0-D0E3-9B47-8FEC-AB91B14ED90B}" type="pres">
      <dgm:prSet presAssocID="{1A50704F-F1EF-4243-A6BE-7287A8D33F24}" presName="parentShp" presStyleLbl="node1" presStyleIdx="1" presStyleCnt="2" custScaleX="47239" custLinFactNeighborX="-4504" custLinFactNeighborY="-610">
        <dgm:presLayoutVars>
          <dgm:bulletEnabled val="1"/>
        </dgm:presLayoutVars>
      </dgm:prSet>
      <dgm:spPr/>
    </dgm:pt>
    <dgm:pt modelId="{48580138-B58D-CF48-BD9D-0719D55C49BE}" type="pres">
      <dgm:prSet presAssocID="{1A50704F-F1EF-4243-A6BE-7287A8D33F24}" presName="childShp" presStyleLbl="bgAccFollowNode1" presStyleIdx="1" presStyleCnt="2" custScaleX="126165" custLinFactNeighborX="-5245" custLinFactNeighborY="-610">
        <dgm:presLayoutVars>
          <dgm:bulletEnabled val="1"/>
        </dgm:presLayoutVars>
      </dgm:prSet>
      <dgm:spPr/>
    </dgm:pt>
  </dgm:ptLst>
  <dgm:cxnLst>
    <dgm:cxn modelId="{ACF8541D-9697-0844-82F7-7C96433AFFDF}" type="presOf" srcId="{EB3BEC04-CF53-7E4D-AE68-229A6D57868D}" destId="{553D7202-2A41-3344-9A3D-7BAA8EC195AB}" srcOrd="0" destOrd="0" presId="urn:microsoft.com/office/officeart/2005/8/layout/vList6"/>
    <dgm:cxn modelId="{7C658424-EBF5-154B-968E-5715B42EB137}" srcId="{7CC71891-6C0C-7B4B-9CF9-1B8C7DB8ADEA}" destId="{34052094-F5D7-BC4F-9174-56F3E579AFAD}" srcOrd="0" destOrd="0" parTransId="{F943F76C-8AD1-8B4E-9CCF-B89124229614}" sibTransId="{CD91F03F-1DE8-7744-A859-67D9FF23E95F}"/>
    <dgm:cxn modelId="{2ABB002D-FD72-F243-97D6-A73DBFC16C20}" type="presOf" srcId="{1A50704F-F1EF-4243-A6BE-7287A8D33F24}" destId="{B19506D0-D0E3-9B47-8FEC-AB91B14ED90B}" srcOrd="0" destOrd="0" presId="urn:microsoft.com/office/officeart/2005/8/layout/vList6"/>
    <dgm:cxn modelId="{A973EC33-8F6B-BC49-9FB3-7121B052BF9E}" srcId="{EB3BEC04-CF53-7E4D-AE68-229A6D57868D}" destId="{7CC71891-6C0C-7B4B-9CF9-1B8C7DB8ADEA}" srcOrd="0" destOrd="0" parTransId="{961F4AC8-2834-E146-8108-ED227B0648FC}" sibTransId="{6A46B804-8875-8E45-A995-BA0928817327}"/>
    <dgm:cxn modelId="{2F9F3439-28E6-F245-B016-E93A28C14E20}" type="presOf" srcId="{34052094-F5D7-BC4F-9174-56F3E579AFAD}" destId="{9CEFDF8C-1236-F04D-AA48-34C23347D886}" srcOrd="0" destOrd="0" presId="urn:microsoft.com/office/officeart/2005/8/layout/vList6"/>
    <dgm:cxn modelId="{8D54684A-27EC-D446-89F6-06566A525977}" srcId="{EB3BEC04-CF53-7E4D-AE68-229A6D57868D}" destId="{1A50704F-F1EF-4243-A6BE-7287A8D33F24}" srcOrd="1" destOrd="0" parTransId="{B3BCCBB1-BBCC-284C-857C-8F50491110AF}" sibTransId="{DCE4A888-2F26-294D-B021-3964A2385B75}"/>
    <dgm:cxn modelId="{8ADAC094-2456-EB4C-AED8-4A7491D57773}" type="presOf" srcId="{9E6E8627-C92A-FE42-8F59-496451AB635B}" destId="{48580138-B58D-CF48-BD9D-0719D55C49BE}" srcOrd="0" destOrd="0" presId="urn:microsoft.com/office/officeart/2005/8/layout/vList6"/>
    <dgm:cxn modelId="{E766E6BC-BCD6-0B4A-97A7-F8633AE49186}" srcId="{1A50704F-F1EF-4243-A6BE-7287A8D33F24}" destId="{9E6E8627-C92A-FE42-8F59-496451AB635B}" srcOrd="0" destOrd="0" parTransId="{317DFDBD-E3A5-1744-9FC6-347C2E9FF76B}" sibTransId="{292BF970-0A5E-2942-87DB-0B5A7C09C425}"/>
    <dgm:cxn modelId="{B662E0E1-C1EA-124A-B8DF-B05E091B9104}" type="presOf" srcId="{7CC71891-6C0C-7B4B-9CF9-1B8C7DB8ADEA}" destId="{7AF2D904-5DC3-7A44-B717-22F4D99D023D}" srcOrd="0" destOrd="0" presId="urn:microsoft.com/office/officeart/2005/8/layout/vList6"/>
    <dgm:cxn modelId="{CBAF0509-A396-EB47-AAC7-E3AA47447508}" type="presParOf" srcId="{553D7202-2A41-3344-9A3D-7BAA8EC195AB}" destId="{800801EC-D762-1246-A8A0-0F695BF4CBBE}" srcOrd="0" destOrd="0" presId="urn:microsoft.com/office/officeart/2005/8/layout/vList6"/>
    <dgm:cxn modelId="{0406A261-B69D-274A-BC5B-CCE0D6C4AC92}" type="presParOf" srcId="{800801EC-D762-1246-A8A0-0F695BF4CBBE}" destId="{7AF2D904-5DC3-7A44-B717-22F4D99D023D}" srcOrd="0" destOrd="0" presId="urn:microsoft.com/office/officeart/2005/8/layout/vList6"/>
    <dgm:cxn modelId="{69E97FDC-DA5F-9B45-8092-169B1ABDEAAB}" type="presParOf" srcId="{800801EC-D762-1246-A8A0-0F695BF4CBBE}" destId="{9CEFDF8C-1236-F04D-AA48-34C23347D886}" srcOrd="1" destOrd="0" presId="urn:microsoft.com/office/officeart/2005/8/layout/vList6"/>
    <dgm:cxn modelId="{AF29ED95-179B-4745-B1E6-B6DAA205F8FD}" type="presParOf" srcId="{553D7202-2A41-3344-9A3D-7BAA8EC195AB}" destId="{FAD193F9-5662-F64F-B532-B075C002B18A}" srcOrd="1" destOrd="0" presId="urn:microsoft.com/office/officeart/2005/8/layout/vList6"/>
    <dgm:cxn modelId="{479B5B2B-C9C7-B84B-99A0-A250409D972F}" type="presParOf" srcId="{553D7202-2A41-3344-9A3D-7BAA8EC195AB}" destId="{89DF518B-1E1E-7749-B295-8AA9B94A8844}" srcOrd="2" destOrd="0" presId="urn:microsoft.com/office/officeart/2005/8/layout/vList6"/>
    <dgm:cxn modelId="{03AB1BB2-C472-854A-87D8-7E98DB6BFF84}" type="presParOf" srcId="{89DF518B-1E1E-7749-B295-8AA9B94A8844}" destId="{B19506D0-D0E3-9B47-8FEC-AB91B14ED90B}" srcOrd="0" destOrd="0" presId="urn:microsoft.com/office/officeart/2005/8/layout/vList6"/>
    <dgm:cxn modelId="{2CAAEF50-DBED-A046-BB7D-5706547A8AD4}" type="presParOf" srcId="{89DF518B-1E1E-7749-B295-8AA9B94A8844}" destId="{48580138-B58D-CF48-BD9D-0719D55C49B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A54EC01-CDDA-7445-8604-B584138175C9}" type="doc">
      <dgm:prSet loTypeId="urn:microsoft.com/office/officeart/2005/8/layout/radial3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71748F0D-6B42-D04B-970E-2552FEC0330D}">
      <dgm:prSet phldrT="[文本]"/>
      <dgm:spPr/>
      <dgm:t>
        <a:bodyPr/>
        <a:lstStyle/>
        <a:p>
          <a:r>
            <a:rPr lang="zh-CN" dirty="0"/>
            <a:t>四位一体</a:t>
          </a:r>
          <a:endParaRPr lang="zh-CN" altLang="en-US" dirty="0"/>
        </a:p>
      </dgm:t>
    </dgm:pt>
    <dgm:pt modelId="{E03852F7-46F4-B941-9CBF-D33ACFF0ABFE}" type="parTrans" cxnId="{0EEABFED-66A1-4343-937E-035C283A7F09}">
      <dgm:prSet/>
      <dgm:spPr/>
      <dgm:t>
        <a:bodyPr/>
        <a:lstStyle/>
        <a:p>
          <a:endParaRPr lang="zh-CN" altLang="en-US"/>
        </a:p>
      </dgm:t>
    </dgm:pt>
    <dgm:pt modelId="{6C435174-63FE-464E-B4C0-BEBBFBCB59EC}" type="sibTrans" cxnId="{0EEABFED-66A1-4343-937E-035C283A7F09}">
      <dgm:prSet/>
      <dgm:spPr/>
      <dgm:t>
        <a:bodyPr/>
        <a:lstStyle/>
        <a:p>
          <a:endParaRPr lang="zh-CN" altLang="en-US"/>
        </a:p>
      </dgm:t>
    </dgm:pt>
    <dgm:pt modelId="{9C3C0057-87E0-134A-ACDA-02F5AEFB772D}">
      <dgm:prSet/>
      <dgm:spPr/>
      <dgm:t>
        <a:bodyPr/>
        <a:lstStyle/>
        <a:p>
          <a:endParaRPr lang="zh-CN" altLang="en-US"/>
        </a:p>
      </dgm:t>
    </dgm:pt>
    <dgm:pt modelId="{405B923D-21AE-0842-BCED-330BCD76AB50}" type="parTrans" cxnId="{D78B759C-BF49-FF46-8C8F-4B90F93F2038}">
      <dgm:prSet/>
      <dgm:spPr/>
      <dgm:t>
        <a:bodyPr/>
        <a:lstStyle/>
        <a:p>
          <a:endParaRPr lang="zh-CN" altLang="en-US"/>
        </a:p>
      </dgm:t>
    </dgm:pt>
    <dgm:pt modelId="{17925706-C94C-8243-9302-E3AB9828DFBC}" type="sibTrans" cxnId="{D78B759C-BF49-FF46-8C8F-4B90F93F2038}">
      <dgm:prSet/>
      <dgm:spPr/>
      <dgm:t>
        <a:bodyPr/>
        <a:lstStyle/>
        <a:p>
          <a:endParaRPr lang="zh-CN" altLang="en-US"/>
        </a:p>
      </dgm:t>
    </dgm:pt>
    <dgm:pt modelId="{B7A1D7EA-0E4C-954F-B895-5F3E30547B30}">
      <dgm:prSet/>
      <dgm:spPr/>
      <dgm:t>
        <a:bodyPr/>
        <a:lstStyle/>
        <a:p>
          <a:endParaRPr lang="zh-CN" altLang="en-US"/>
        </a:p>
      </dgm:t>
    </dgm:pt>
    <dgm:pt modelId="{1AC4E358-D98C-4440-A696-4FE0DF3AAB27}" type="parTrans" cxnId="{13E8A44E-1E03-ED4D-9215-EF2F22C64C97}">
      <dgm:prSet/>
      <dgm:spPr/>
      <dgm:t>
        <a:bodyPr/>
        <a:lstStyle/>
        <a:p>
          <a:endParaRPr lang="zh-CN" altLang="en-US"/>
        </a:p>
      </dgm:t>
    </dgm:pt>
    <dgm:pt modelId="{64DAC450-28CF-F344-9B51-A34D0F4BF914}" type="sibTrans" cxnId="{13E8A44E-1E03-ED4D-9215-EF2F22C64C97}">
      <dgm:prSet/>
      <dgm:spPr/>
      <dgm:t>
        <a:bodyPr/>
        <a:lstStyle/>
        <a:p>
          <a:endParaRPr lang="zh-CN" altLang="en-US"/>
        </a:p>
      </dgm:t>
    </dgm:pt>
    <dgm:pt modelId="{FBE32D82-2A24-5E44-B5AA-6CF404FD4E0D}">
      <dgm:prSet/>
      <dgm:spPr/>
      <dgm:t>
        <a:bodyPr/>
        <a:lstStyle/>
        <a:p>
          <a:r>
            <a:rPr lang="zh-CN"/>
            <a:t>翻转课堂自主学习</a:t>
          </a:r>
          <a:endParaRPr lang="zh-CN" altLang="en-US"/>
        </a:p>
      </dgm:t>
    </dgm:pt>
    <dgm:pt modelId="{89458670-39C5-7946-A273-6EA0583C2202}" type="parTrans" cxnId="{E052657E-D4D3-8D48-85E7-36A1429735F7}">
      <dgm:prSet/>
      <dgm:spPr/>
      <dgm:t>
        <a:bodyPr/>
        <a:lstStyle/>
        <a:p>
          <a:endParaRPr lang="zh-CN" altLang="en-US"/>
        </a:p>
      </dgm:t>
    </dgm:pt>
    <dgm:pt modelId="{81EDD864-0844-A34E-969E-8CE586641FF7}" type="sibTrans" cxnId="{E052657E-D4D3-8D48-85E7-36A1429735F7}">
      <dgm:prSet/>
      <dgm:spPr/>
      <dgm:t>
        <a:bodyPr/>
        <a:lstStyle/>
        <a:p>
          <a:endParaRPr lang="zh-CN" altLang="en-US"/>
        </a:p>
      </dgm:t>
    </dgm:pt>
    <dgm:pt modelId="{8DEC5C14-EC7F-6941-A6E1-823EB978A35B}">
      <dgm:prSet/>
      <dgm:spPr/>
      <dgm:t>
        <a:bodyPr/>
        <a:lstStyle/>
        <a:p>
          <a:r>
            <a:rPr lang="zh-CN"/>
            <a:t>综合课堂指导学习</a:t>
          </a:r>
          <a:endParaRPr lang="zh-CN" altLang="en-US"/>
        </a:p>
      </dgm:t>
    </dgm:pt>
    <dgm:pt modelId="{446D1CEF-D02F-AE4E-97E7-0C0FB22E0FBB}" type="parTrans" cxnId="{DBF7A901-4C24-9142-88A6-26C68F40FCE4}">
      <dgm:prSet/>
      <dgm:spPr/>
      <dgm:t>
        <a:bodyPr/>
        <a:lstStyle/>
        <a:p>
          <a:endParaRPr lang="zh-CN" altLang="en-US"/>
        </a:p>
      </dgm:t>
    </dgm:pt>
    <dgm:pt modelId="{DEAF806F-357C-774D-BF1F-CB6BDEDC9A30}" type="sibTrans" cxnId="{DBF7A901-4C24-9142-88A6-26C68F40FCE4}">
      <dgm:prSet/>
      <dgm:spPr/>
      <dgm:t>
        <a:bodyPr/>
        <a:lstStyle/>
        <a:p>
          <a:endParaRPr lang="zh-CN" altLang="en-US"/>
        </a:p>
      </dgm:t>
    </dgm:pt>
    <dgm:pt modelId="{F22EE739-0766-3B46-881B-CD085AB13C82}">
      <dgm:prSet/>
      <dgm:spPr/>
      <dgm:t>
        <a:bodyPr/>
        <a:lstStyle/>
        <a:p>
          <a:r>
            <a:rPr lang="zh-CN"/>
            <a:t>听说课堂沉浸式学习</a:t>
          </a:r>
          <a:endParaRPr lang="zh-CN" altLang="en-US"/>
        </a:p>
      </dgm:t>
    </dgm:pt>
    <dgm:pt modelId="{FF81E276-3DBF-B340-9960-5510757BEDF8}" type="parTrans" cxnId="{C625F7AD-1058-0048-A615-658591E116E7}">
      <dgm:prSet/>
      <dgm:spPr/>
      <dgm:t>
        <a:bodyPr/>
        <a:lstStyle/>
        <a:p>
          <a:endParaRPr lang="zh-CN" altLang="en-US"/>
        </a:p>
      </dgm:t>
    </dgm:pt>
    <dgm:pt modelId="{F4110364-DBD6-B54F-8495-B5A49DD3D5EF}" type="sibTrans" cxnId="{C625F7AD-1058-0048-A615-658591E116E7}">
      <dgm:prSet/>
      <dgm:spPr/>
      <dgm:t>
        <a:bodyPr/>
        <a:lstStyle/>
        <a:p>
          <a:endParaRPr lang="zh-CN" altLang="en-US"/>
        </a:p>
      </dgm:t>
    </dgm:pt>
    <dgm:pt modelId="{21B9AE6F-3409-084C-BC9C-ECD93E25A9C7}">
      <dgm:prSet/>
      <dgm:spPr/>
      <dgm:t>
        <a:bodyPr/>
        <a:lstStyle/>
        <a:p>
          <a:r>
            <a:rPr lang="zh-CN"/>
            <a:t>第二课堂辅助学习</a:t>
          </a:r>
          <a:endParaRPr lang="zh-CN" altLang="en-US"/>
        </a:p>
      </dgm:t>
    </dgm:pt>
    <dgm:pt modelId="{61B225D3-2FCF-294F-A9CE-C91ADFFB6344}" type="parTrans" cxnId="{F4FD9ADD-3C56-E247-897D-91845175EC4C}">
      <dgm:prSet/>
      <dgm:spPr/>
      <dgm:t>
        <a:bodyPr/>
        <a:lstStyle/>
        <a:p>
          <a:endParaRPr lang="zh-CN" altLang="en-US"/>
        </a:p>
      </dgm:t>
    </dgm:pt>
    <dgm:pt modelId="{D9CCCCA4-B1F0-074D-9191-4AF66419CB83}" type="sibTrans" cxnId="{F4FD9ADD-3C56-E247-897D-91845175EC4C}">
      <dgm:prSet/>
      <dgm:spPr/>
      <dgm:t>
        <a:bodyPr/>
        <a:lstStyle/>
        <a:p>
          <a:endParaRPr lang="zh-CN" altLang="en-US"/>
        </a:p>
      </dgm:t>
    </dgm:pt>
    <dgm:pt modelId="{AD7E5EC4-B275-9946-95C2-C90E709BB307}" type="pres">
      <dgm:prSet presAssocID="{5A54EC01-CDDA-7445-8604-B584138175C9}" presName="composite" presStyleCnt="0">
        <dgm:presLayoutVars>
          <dgm:chMax val="1"/>
          <dgm:dir/>
          <dgm:resizeHandles val="exact"/>
        </dgm:presLayoutVars>
      </dgm:prSet>
      <dgm:spPr/>
    </dgm:pt>
    <dgm:pt modelId="{30EAA34C-9518-FA45-9F7E-503C540E3C2F}" type="pres">
      <dgm:prSet presAssocID="{5A54EC01-CDDA-7445-8604-B584138175C9}" presName="radial" presStyleCnt="0">
        <dgm:presLayoutVars>
          <dgm:animLvl val="ctr"/>
        </dgm:presLayoutVars>
      </dgm:prSet>
      <dgm:spPr/>
    </dgm:pt>
    <dgm:pt modelId="{2D387935-8452-D34D-96C1-FED5726A77D4}" type="pres">
      <dgm:prSet presAssocID="{71748F0D-6B42-D04B-970E-2552FEC0330D}" presName="centerShape" presStyleLbl="vennNode1" presStyleIdx="0" presStyleCnt="5"/>
      <dgm:spPr/>
    </dgm:pt>
    <dgm:pt modelId="{2C56A209-890D-B146-BABE-E4C3880F04E2}" type="pres">
      <dgm:prSet presAssocID="{FBE32D82-2A24-5E44-B5AA-6CF404FD4E0D}" presName="node" presStyleLbl="vennNode1" presStyleIdx="1" presStyleCnt="5">
        <dgm:presLayoutVars>
          <dgm:bulletEnabled val="1"/>
        </dgm:presLayoutVars>
      </dgm:prSet>
      <dgm:spPr/>
    </dgm:pt>
    <dgm:pt modelId="{AB858CEE-02E3-974E-8C0A-9B19B2949D10}" type="pres">
      <dgm:prSet presAssocID="{8DEC5C14-EC7F-6941-A6E1-823EB978A35B}" presName="node" presStyleLbl="vennNode1" presStyleIdx="2" presStyleCnt="5">
        <dgm:presLayoutVars>
          <dgm:bulletEnabled val="1"/>
        </dgm:presLayoutVars>
      </dgm:prSet>
      <dgm:spPr/>
    </dgm:pt>
    <dgm:pt modelId="{C9583D82-C63D-0747-B482-87144EDD536D}" type="pres">
      <dgm:prSet presAssocID="{F22EE739-0766-3B46-881B-CD085AB13C82}" presName="node" presStyleLbl="vennNode1" presStyleIdx="3" presStyleCnt="5">
        <dgm:presLayoutVars>
          <dgm:bulletEnabled val="1"/>
        </dgm:presLayoutVars>
      </dgm:prSet>
      <dgm:spPr/>
    </dgm:pt>
    <dgm:pt modelId="{B6530F51-3029-2F4F-8CC6-889CA47CBC47}" type="pres">
      <dgm:prSet presAssocID="{21B9AE6F-3409-084C-BC9C-ECD93E25A9C7}" presName="node" presStyleLbl="vennNode1" presStyleIdx="4" presStyleCnt="5">
        <dgm:presLayoutVars>
          <dgm:bulletEnabled val="1"/>
        </dgm:presLayoutVars>
      </dgm:prSet>
      <dgm:spPr/>
    </dgm:pt>
  </dgm:ptLst>
  <dgm:cxnLst>
    <dgm:cxn modelId="{DBF7A901-4C24-9142-88A6-26C68F40FCE4}" srcId="{71748F0D-6B42-D04B-970E-2552FEC0330D}" destId="{8DEC5C14-EC7F-6941-A6E1-823EB978A35B}" srcOrd="1" destOrd="0" parTransId="{446D1CEF-D02F-AE4E-97E7-0C0FB22E0FBB}" sibTransId="{DEAF806F-357C-774D-BF1F-CB6BDEDC9A30}"/>
    <dgm:cxn modelId="{82027E13-4674-AE48-8A21-8441198BFEB6}" type="presOf" srcId="{21B9AE6F-3409-084C-BC9C-ECD93E25A9C7}" destId="{B6530F51-3029-2F4F-8CC6-889CA47CBC47}" srcOrd="0" destOrd="0" presId="urn:microsoft.com/office/officeart/2005/8/layout/radial3"/>
    <dgm:cxn modelId="{84C83C2D-A81B-924E-94CB-C17BE5DF9ED7}" type="presOf" srcId="{71748F0D-6B42-D04B-970E-2552FEC0330D}" destId="{2D387935-8452-D34D-96C1-FED5726A77D4}" srcOrd="0" destOrd="0" presId="urn:microsoft.com/office/officeart/2005/8/layout/radial3"/>
    <dgm:cxn modelId="{5D0B4E3A-0D0D-3D4E-97EC-F71A7D879378}" type="presOf" srcId="{8DEC5C14-EC7F-6941-A6E1-823EB978A35B}" destId="{AB858CEE-02E3-974E-8C0A-9B19B2949D10}" srcOrd="0" destOrd="0" presId="urn:microsoft.com/office/officeart/2005/8/layout/radial3"/>
    <dgm:cxn modelId="{13E8A44E-1E03-ED4D-9215-EF2F22C64C97}" srcId="{5A54EC01-CDDA-7445-8604-B584138175C9}" destId="{B7A1D7EA-0E4C-954F-B895-5F3E30547B30}" srcOrd="1" destOrd="0" parTransId="{1AC4E358-D98C-4440-A696-4FE0DF3AAB27}" sibTransId="{64DAC450-28CF-F344-9B51-A34D0F4BF914}"/>
    <dgm:cxn modelId="{E052657E-D4D3-8D48-85E7-36A1429735F7}" srcId="{71748F0D-6B42-D04B-970E-2552FEC0330D}" destId="{FBE32D82-2A24-5E44-B5AA-6CF404FD4E0D}" srcOrd="0" destOrd="0" parTransId="{89458670-39C5-7946-A273-6EA0583C2202}" sibTransId="{81EDD864-0844-A34E-969E-8CE586641FF7}"/>
    <dgm:cxn modelId="{66B8DD81-3A0D-9D46-955B-8A8B24F3A8BC}" type="presOf" srcId="{FBE32D82-2A24-5E44-B5AA-6CF404FD4E0D}" destId="{2C56A209-890D-B146-BABE-E4C3880F04E2}" srcOrd="0" destOrd="0" presId="urn:microsoft.com/office/officeart/2005/8/layout/radial3"/>
    <dgm:cxn modelId="{CB737284-FBDF-324A-94D6-0E2CFC960B4A}" type="presOf" srcId="{5A54EC01-CDDA-7445-8604-B584138175C9}" destId="{AD7E5EC4-B275-9946-95C2-C90E709BB307}" srcOrd="0" destOrd="0" presId="urn:microsoft.com/office/officeart/2005/8/layout/radial3"/>
    <dgm:cxn modelId="{D78B759C-BF49-FF46-8C8F-4B90F93F2038}" srcId="{5A54EC01-CDDA-7445-8604-B584138175C9}" destId="{9C3C0057-87E0-134A-ACDA-02F5AEFB772D}" srcOrd="2" destOrd="0" parTransId="{405B923D-21AE-0842-BCED-330BCD76AB50}" sibTransId="{17925706-C94C-8243-9302-E3AB9828DFBC}"/>
    <dgm:cxn modelId="{C625F7AD-1058-0048-A615-658591E116E7}" srcId="{71748F0D-6B42-D04B-970E-2552FEC0330D}" destId="{F22EE739-0766-3B46-881B-CD085AB13C82}" srcOrd="2" destOrd="0" parTransId="{FF81E276-3DBF-B340-9960-5510757BEDF8}" sibTransId="{F4110364-DBD6-B54F-8495-B5A49DD3D5EF}"/>
    <dgm:cxn modelId="{F4FD9ADD-3C56-E247-897D-91845175EC4C}" srcId="{71748F0D-6B42-D04B-970E-2552FEC0330D}" destId="{21B9AE6F-3409-084C-BC9C-ECD93E25A9C7}" srcOrd="3" destOrd="0" parTransId="{61B225D3-2FCF-294F-A9CE-C91ADFFB6344}" sibTransId="{D9CCCCA4-B1F0-074D-9191-4AF66419CB83}"/>
    <dgm:cxn modelId="{0EEABFED-66A1-4343-937E-035C283A7F09}" srcId="{5A54EC01-CDDA-7445-8604-B584138175C9}" destId="{71748F0D-6B42-D04B-970E-2552FEC0330D}" srcOrd="0" destOrd="0" parTransId="{E03852F7-46F4-B941-9CBF-D33ACFF0ABFE}" sibTransId="{6C435174-63FE-464E-B4C0-BEBBFBCB59EC}"/>
    <dgm:cxn modelId="{13F07CF0-559B-2B4F-8B94-811BE79518D9}" type="presOf" srcId="{F22EE739-0766-3B46-881B-CD085AB13C82}" destId="{C9583D82-C63D-0747-B482-87144EDD536D}" srcOrd="0" destOrd="0" presId="urn:microsoft.com/office/officeart/2005/8/layout/radial3"/>
    <dgm:cxn modelId="{906C41E5-3F2B-114E-A24F-7F2F7C8CC39C}" type="presParOf" srcId="{AD7E5EC4-B275-9946-95C2-C90E709BB307}" destId="{30EAA34C-9518-FA45-9F7E-503C540E3C2F}" srcOrd="0" destOrd="0" presId="urn:microsoft.com/office/officeart/2005/8/layout/radial3"/>
    <dgm:cxn modelId="{8E0C89CB-F4C3-714D-ACC8-C2261BD14008}" type="presParOf" srcId="{30EAA34C-9518-FA45-9F7E-503C540E3C2F}" destId="{2D387935-8452-D34D-96C1-FED5726A77D4}" srcOrd="0" destOrd="0" presId="urn:microsoft.com/office/officeart/2005/8/layout/radial3"/>
    <dgm:cxn modelId="{49CA13D5-1919-9F4E-805A-B7B8F7980453}" type="presParOf" srcId="{30EAA34C-9518-FA45-9F7E-503C540E3C2F}" destId="{2C56A209-890D-B146-BABE-E4C3880F04E2}" srcOrd="1" destOrd="0" presId="urn:microsoft.com/office/officeart/2005/8/layout/radial3"/>
    <dgm:cxn modelId="{65A24F37-0563-4142-AB68-C94098AA1D71}" type="presParOf" srcId="{30EAA34C-9518-FA45-9F7E-503C540E3C2F}" destId="{AB858CEE-02E3-974E-8C0A-9B19B2949D10}" srcOrd="2" destOrd="0" presId="urn:microsoft.com/office/officeart/2005/8/layout/radial3"/>
    <dgm:cxn modelId="{D3734C96-1C4A-3C48-BBCE-A01C0596701E}" type="presParOf" srcId="{30EAA34C-9518-FA45-9F7E-503C540E3C2F}" destId="{C9583D82-C63D-0747-B482-87144EDD536D}" srcOrd="3" destOrd="0" presId="urn:microsoft.com/office/officeart/2005/8/layout/radial3"/>
    <dgm:cxn modelId="{E446DDE2-E311-844D-B8FF-7551B1BFF8D8}" type="presParOf" srcId="{30EAA34C-9518-FA45-9F7E-503C540E3C2F}" destId="{B6530F51-3029-2F4F-8CC6-889CA47CBC47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EFDF8C-1236-F04D-AA48-34C23347D886}">
      <dsp:nvSpPr>
        <dsp:cNvPr id="0" name=""/>
        <dsp:cNvSpPr/>
      </dsp:nvSpPr>
      <dsp:spPr>
        <a:xfrm>
          <a:off x="1646471" y="661"/>
          <a:ext cx="7352564" cy="257968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sz="1900" kern="1200" dirty="0"/>
            <a:t>臧汉双语学生的英语基础薄弱，课堂中学生的沉默现象严重，因此教师总是以填鸭式教学为主，师生之间缺乏互动与交流，学生总是被动参与教学活动；教学目标只是以掌握语言知识为主，缺乏文化交际能力的培养；教学方法单一，学习环境枯燥；教学内容唯教材论，教学实用性不强。</a:t>
          </a:r>
          <a:endParaRPr lang="zh-CN" altLang="en-US" sz="1900" kern="1200" dirty="0"/>
        </a:p>
      </dsp:txBody>
      <dsp:txXfrm>
        <a:off x="1646471" y="323122"/>
        <a:ext cx="6385181" cy="1934765"/>
      </dsp:txXfrm>
    </dsp:sp>
    <dsp:sp modelId="{7AF2D904-5DC3-7A44-B717-22F4D99D023D}">
      <dsp:nvSpPr>
        <dsp:cNvPr id="0" name=""/>
        <dsp:cNvSpPr/>
      </dsp:nvSpPr>
      <dsp:spPr>
        <a:xfrm>
          <a:off x="36240" y="661"/>
          <a:ext cx="1610230" cy="25796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6500" kern="1200" dirty="0"/>
            <a:t>痛点</a:t>
          </a:r>
        </a:p>
      </dsp:txBody>
      <dsp:txXfrm>
        <a:off x="114845" y="79266"/>
        <a:ext cx="1453020" cy="2422477"/>
      </dsp:txXfrm>
    </dsp:sp>
    <dsp:sp modelId="{48580138-B58D-CF48-BD9D-0719D55C49BE}">
      <dsp:nvSpPr>
        <dsp:cNvPr id="0" name=""/>
        <dsp:cNvSpPr/>
      </dsp:nvSpPr>
      <dsp:spPr>
        <a:xfrm>
          <a:off x="1761905" y="2822581"/>
          <a:ext cx="6839613" cy="257968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sz="1800" kern="1200" dirty="0"/>
            <a:t>传统教学模式已不能满足</a:t>
          </a:r>
          <a:r>
            <a:rPr lang="zh-CN" altLang="en-US" sz="1800" kern="1200" dirty="0"/>
            <a:t>教学</a:t>
          </a:r>
          <a:r>
            <a:rPr lang="zh-CN" sz="1800" kern="1200" dirty="0"/>
            <a:t>改革的要求，所以在今天这样一个“互联网</a:t>
          </a:r>
          <a:r>
            <a:rPr lang="en-US" sz="1800" kern="1200" dirty="0"/>
            <a:t>+”</a:t>
          </a:r>
          <a:r>
            <a:rPr lang="zh-CN" sz="1800" kern="1200" dirty="0"/>
            <a:t>的信息化时代，基础英语教学应充分利用计算机、多媒体、互联网等先进技术手段，有效整合信息技术资源，以此来充分调动学生学习的积极性和主动性，进而能完成教学改革任务。</a:t>
          </a:r>
          <a:endParaRPr lang="zh-CN" altLang="en-US" sz="1800" kern="1200" dirty="0"/>
        </a:p>
      </dsp:txBody>
      <dsp:txXfrm>
        <a:off x="1761905" y="3145042"/>
        <a:ext cx="5872230" cy="1934765"/>
      </dsp:txXfrm>
    </dsp:sp>
    <dsp:sp modelId="{B19506D0-D0E3-9B47-8FEC-AB91B14ED90B}">
      <dsp:nvSpPr>
        <dsp:cNvPr id="0" name=""/>
        <dsp:cNvSpPr/>
      </dsp:nvSpPr>
      <dsp:spPr>
        <a:xfrm>
          <a:off x="27" y="2822581"/>
          <a:ext cx="1707269" cy="25796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6500" kern="1200" dirty="0"/>
            <a:t>堵点</a:t>
          </a:r>
        </a:p>
      </dsp:txBody>
      <dsp:txXfrm>
        <a:off x="83369" y="2905923"/>
        <a:ext cx="1540585" cy="24130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387935-8452-D34D-96C1-FED5726A77D4}">
      <dsp:nvSpPr>
        <dsp:cNvPr id="0" name=""/>
        <dsp:cNvSpPr/>
      </dsp:nvSpPr>
      <dsp:spPr>
        <a:xfrm>
          <a:off x="2536195" y="1226547"/>
          <a:ext cx="3055608" cy="305560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sz="6400" kern="1200" dirty="0"/>
            <a:t>四位一体</a:t>
          </a:r>
          <a:endParaRPr lang="zh-CN" altLang="en-US" sz="6400" kern="1200" dirty="0"/>
        </a:p>
      </dsp:txBody>
      <dsp:txXfrm>
        <a:off x="2983678" y="1674030"/>
        <a:ext cx="2160642" cy="2160642"/>
      </dsp:txXfrm>
    </dsp:sp>
    <dsp:sp modelId="{2C56A209-890D-B146-BABE-E4C3880F04E2}">
      <dsp:nvSpPr>
        <dsp:cNvPr id="0" name=""/>
        <dsp:cNvSpPr/>
      </dsp:nvSpPr>
      <dsp:spPr>
        <a:xfrm>
          <a:off x="3300097" y="545"/>
          <a:ext cx="1527804" cy="152780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sz="2200" kern="1200"/>
            <a:t>翻转课堂自主学习</a:t>
          </a:r>
          <a:endParaRPr lang="zh-CN" altLang="en-US" sz="2200" kern="1200"/>
        </a:p>
      </dsp:txBody>
      <dsp:txXfrm>
        <a:off x="3523839" y="224287"/>
        <a:ext cx="1080320" cy="1080320"/>
      </dsp:txXfrm>
    </dsp:sp>
    <dsp:sp modelId="{AB858CEE-02E3-974E-8C0A-9B19B2949D10}">
      <dsp:nvSpPr>
        <dsp:cNvPr id="0" name=""/>
        <dsp:cNvSpPr/>
      </dsp:nvSpPr>
      <dsp:spPr>
        <a:xfrm>
          <a:off x="5290001" y="1990449"/>
          <a:ext cx="1527804" cy="152780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sz="2200" kern="1200"/>
            <a:t>综合课堂指导学习</a:t>
          </a:r>
          <a:endParaRPr lang="zh-CN" altLang="en-US" sz="2200" kern="1200"/>
        </a:p>
      </dsp:txBody>
      <dsp:txXfrm>
        <a:off x="5513743" y="2214191"/>
        <a:ext cx="1080320" cy="1080320"/>
      </dsp:txXfrm>
    </dsp:sp>
    <dsp:sp modelId="{C9583D82-C63D-0747-B482-87144EDD536D}">
      <dsp:nvSpPr>
        <dsp:cNvPr id="0" name=""/>
        <dsp:cNvSpPr/>
      </dsp:nvSpPr>
      <dsp:spPr>
        <a:xfrm>
          <a:off x="3300097" y="3980353"/>
          <a:ext cx="1527804" cy="152780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sz="2200" kern="1200"/>
            <a:t>听说课堂沉浸式学习</a:t>
          </a:r>
          <a:endParaRPr lang="zh-CN" altLang="en-US" sz="2200" kern="1200"/>
        </a:p>
      </dsp:txBody>
      <dsp:txXfrm>
        <a:off x="3523839" y="4204095"/>
        <a:ext cx="1080320" cy="1080320"/>
      </dsp:txXfrm>
    </dsp:sp>
    <dsp:sp modelId="{B6530F51-3029-2F4F-8CC6-889CA47CBC47}">
      <dsp:nvSpPr>
        <dsp:cNvPr id="0" name=""/>
        <dsp:cNvSpPr/>
      </dsp:nvSpPr>
      <dsp:spPr>
        <a:xfrm>
          <a:off x="1310193" y="1990449"/>
          <a:ext cx="1527804" cy="152780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sz="2200" kern="1200"/>
            <a:t>第二课堂辅助学习</a:t>
          </a:r>
          <a:endParaRPr lang="zh-CN" altLang="en-US" sz="2200" kern="1200"/>
        </a:p>
      </dsp:txBody>
      <dsp:txXfrm>
        <a:off x="1533935" y="2214191"/>
        <a:ext cx="1080320" cy="10803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3/20/22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3/20/22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6613CB03-D6C7-7541-AF4E-0847AECFABC4}"/>
              </a:ext>
            </a:extLst>
          </p:cNvPr>
          <p:cNvSpPr txBox="1"/>
          <p:nvPr/>
        </p:nvSpPr>
        <p:spPr>
          <a:xfrm>
            <a:off x="1722516" y="2816379"/>
            <a:ext cx="7967246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6000" dirty="0"/>
              <a:t>教 学 创 新 设 计 汇 报</a:t>
            </a:r>
            <a:endParaRPr kumimoji="1" lang="en-US" altLang="zh-CN" sz="6000" dirty="0"/>
          </a:p>
          <a:p>
            <a:endParaRPr kumimoji="1" lang="en-US" altLang="zh-CN" sz="6000" dirty="0"/>
          </a:p>
          <a:p>
            <a:endParaRPr kumimoji="1" lang="en-US" altLang="zh-CN" sz="6000" dirty="0"/>
          </a:p>
          <a:p>
            <a:r>
              <a:rPr kumimoji="1" lang="zh-CN" altLang="en-US" sz="6000" dirty="0"/>
              <a:t>                 </a:t>
            </a:r>
            <a:r>
              <a:rPr kumimoji="1" lang="zh-CN" altLang="en-US" sz="4000" dirty="0"/>
              <a:t>外语系：刘金凤</a:t>
            </a:r>
            <a:endParaRPr kumimoji="1" lang="en-US" altLang="zh-CN" sz="4000" dirty="0"/>
          </a:p>
        </p:txBody>
      </p:sp>
      <p:pic>
        <p:nvPicPr>
          <p:cNvPr id="6" name="图片 5" descr="徽标&#10;&#10;描述已自动生成">
            <a:extLst>
              <a:ext uri="{FF2B5EF4-FFF2-40B4-BE49-F238E27FC236}">
                <a16:creationId xmlns:a16="http://schemas.microsoft.com/office/drawing/2014/main" id="{5D7093FD-C3EE-444B-B61C-C65BAF3855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063" y="0"/>
            <a:ext cx="266700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601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图示 3">
            <a:extLst>
              <a:ext uri="{FF2B5EF4-FFF2-40B4-BE49-F238E27FC236}">
                <a16:creationId xmlns:a16="http://schemas.microsoft.com/office/drawing/2014/main" id="{C4A1B05C-412D-594C-9902-FD887DA905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61432803"/>
              </p:ext>
            </p:extLst>
          </p:nvPr>
        </p:nvGraphicFramePr>
        <p:xfrm>
          <a:off x="849971" y="1237784"/>
          <a:ext cx="8128000" cy="5508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文本框 4">
            <a:extLst>
              <a:ext uri="{FF2B5EF4-FFF2-40B4-BE49-F238E27FC236}">
                <a16:creationId xmlns:a16="http://schemas.microsoft.com/office/drawing/2014/main" id="{FC5541A4-416F-D94B-8990-38587704C7D4}"/>
              </a:ext>
            </a:extLst>
          </p:cNvPr>
          <p:cNvSpPr txBox="1"/>
          <p:nvPr/>
        </p:nvSpPr>
        <p:spPr>
          <a:xfrm>
            <a:off x="532470" y="289261"/>
            <a:ext cx="61052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2400" b="1" dirty="0">
                <a:effectLst/>
                <a:latin typeface="新宋体" panose="02010609030101010101" pitchFamily="49" charset="-122"/>
                <a:ea typeface="宋体" panose="02010600030101010101" pitchFamily="2" charset="-122"/>
                <a:cs typeface="新宋体" panose="02010609030101010101" pitchFamily="49" charset="-122"/>
              </a:rPr>
              <a:t>“</a:t>
            </a:r>
            <a:r>
              <a:rPr lang="zh-CN" altLang="zh-CN" sz="2400" b="1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四位一体</a:t>
            </a:r>
            <a:r>
              <a:rPr lang="en-US" altLang="zh-CN" sz="2400" b="1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”</a:t>
            </a:r>
            <a:r>
              <a:rPr lang="zh-CN" altLang="zh-CN" sz="2400" b="1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混合教学模式创新</a:t>
            </a:r>
            <a:endParaRPr lang="zh-CN" altLang="zh-CN" sz="24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273931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082B913D-6561-5B48-AE8C-E239EBA45E84}"/>
              </a:ext>
            </a:extLst>
          </p:cNvPr>
          <p:cNvSpPr txBox="1"/>
          <p:nvPr/>
        </p:nvSpPr>
        <p:spPr>
          <a:xfrm>
            <a:off x="1279600" y="1537077"/>
            <a:ext cx="7451803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zh-CN" altLang="zh-CN" sz="3200" b="1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翻转课堂自主学习</a:t>
            </a:r>
            <a:endParaRPr lang="zh-CN" altLang="zh-CN" sz="3200" b="1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zh-CN" altLang="zh-CN" sz="3200" dirty="0">
                <a:effectLst/>
                <a:ea typeface="新宋体" panose="02010609030101010101" pitchFamily="49" charset="-122"/>
                <a:cs typeface="新宋体" panose="02010609030101010101" pitchFamily="49" charset="-122"/>
              </a:rPr>
              <a:t>《大学英语教学指南》（</a:t>
            </a:r>
            <a:r>
              <a:rPr lang="en-US" altLang="zh-CN" sz="3200" dirty="0">
                <a:effectLst/>
                <a:ea typeface="新宋体" panose="02010609030101010101" pitchFamily="49" charset="-122"/>
                <a:cs typeface="新宋体" panose="02010609030101010101" pitchFamily="49" charset="-122"/>
              </a:rPr>
              <a:t>2020</a:t>
            </a:r>
            <a:r>
              <a:rPr lang="zh-CN" altLang="zh-CN" sz="3200" dirty="0">
                <a:effectLst/>
                <a:ea typeface="新宋体" panose="02010609030101010101" pitchFamily="49" charset="-122"/>
                <a:cs typeface="新宋体" panose="02010609030101010101" pitchFamily="49" charset="-122"/>
              </a:rPr>
              <a:t>版）指出：高校应该实施混合式教学模式，为学生提供课堂教学与现代信息技术结合的线上、线下自主学习路径和丰富的自主学习资源。因此，教育必须要以发挥学生的主体性为前提，从而促进个体的发展。</a:t>
            </a:r>
            <a:r>
              <a:rPr lang="zh-CN" altLang="zh-CN" sz="3200" dirty="0">
                <a:effectLst/>
              </a:rPr>
              <a:t> 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9690335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92C9A3D6-92B5-484C-99AD-710BC1914712}"/>
              </a:ext>
            </a:extLst>
          </p:cNvPr>
          <p:cNvSpPr txBox="1"/>
          <p:nvPr/>
        </p:nvSpPr>
        <p:spPr>
          <a:xfrm>
            <a:off x="524107" y="1000696"/>
            <a:ext cx="936702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zh-CN" altLang="zh-CN" sz="3200" b="1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综合课堂指导学习</a:t>
            </a:r>
            <a:endParaRPr lang="en-US" altLang="zh-CN" sz="3200" b="1" dirty="0">
              <a:effectLst/>
              <a:latin typeface="Times New Roman" panose="02020603050405020304" pitchFamily="18" charset="0"/>
              <a:ea typeface="新宋体" panose="02010609030101010101" pitchFamily="49" charset="-122"/>
              <a:cs typeface="新宋体" panose="02010609030101010101" pitchFamily="49" charset="-122"/>
            </a:endParaRPr>
          </a:p>
          <a:p>
            <a:pPr algn="just"/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1.</a:t>
            </a:r>
            <a:r>
              <a:rPr lang="zh-CN" altLang="zh-CN" sz="3200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课堂教学是师生、生生之间最直接的沟通，教师和学生都会参与信息的交流与传递。</a:t>
            </a:r>
            <a:endParaRPr lang="en-US" altLang="zh-CN" sz="3200" dirty="0">
              <a:effectLst/>
              <a:latin typeface="Times New Roman" panose="02020603050405020304" pitchFamily="18" charset="0"/>
              <a:ea typeface="新宋体" panose="02010609030101010101" pitchFamily="49" charset="-122"/>
              <a:cs typeface="新宋体" panose="02010609030101010101" pitchFamily="49" charset="-122"/>
            </a:endParaRPr>
          </a:p>
          <a:p>
            <a:pPr algn="just"/>
            <a:r>
              <a:rPr lang="en-US" altLang="zh-CN" sz="3200" dirty="0"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2.</a:t>
            </a:r>
            <a:r>
              <a:rPr lang="zh-CN" altLang="zh-CN" sz="3200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由于藏汉双语学生受到藏、汉、英三语语码转换的困扰，还会感到三种文化的冲突，鉴于这种困难局面，教师要在课堂进行必要的指导学习，帮助学生降低一些语言学习障碍，通过文化碰撞、文化冲突等，提升学生的跨文化交际能力，最终提升学生的英语语言能力。</a:t>
            </a:r>
            <a:endParaRPr lang="zh-CN" altLang="zh-CN" sz="32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003279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469F4EB5-CF42-9D47-A75A-658CBFE2A330}"/>
              </a:ext>
            </a:extLst>
          </p:cNvPr>
          <p:cNvSpPr txBox="1"/>
          <p:nvPr/>
        </p:nvSpPr>
        <p:spPr>
          <a:xfrm>
            <a:off x="568712" y="929982"/>
            <a:ext cx="8887522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zh-CN" altLang="zh-CN" sz="3200" b="1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听说课堂沉浸式学习</a:t>
            </a:r>
            <a:endParaRPr lang="zh-CN" altLang="zh-CN" sz="3200" b="1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406400" algn="just"/>
            <a:r>
              <a:rPr lang="zh-CN" altLang="zh-CN" sz="3200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众所周知，学习者与周围环境的交互作用，对于学习内容的理解（即对知识意义的建构）起着关键性的作用，这是基于建构主义理论的大学英语教学模式探索的核心概念之一。在基础英语听说课堂，教师应通过设计一些讨论话题、音视频播放等教学活动让学生进行沉浸式学习，最终</a:t>
            </a:r>
            <a:r>
              <a:rPr lang="zh-CN" altLang="zh-CN" sz="3200" dirty="0"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达</a:t>
            </a:r>
            <a:r>
              <a:rPr lang="zh-CN" altLang="en-US" sz="3200" dirty="0"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能</a:t>
            </a:r>
            <a:r>
              <a:rPr lang="zh-CN" altLang="zh-CN" sz="3200" dirty="0"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拓展学生国际视野、培养学生跨文化交际能力</a:t>
            </a:r>
            <a:r>
              <a:rPr lang="zh-CN" altLang="en-US" sz="3200" dirty="0"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。</a:t>
            </a:r>
            <a:endParaRPr lang="zh-CN" altLang="zh-CN" sz="32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584027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4A963FB3-025D-EB40-A410-67BEA56CEE18}"/>
              </a:ext>
            </a:extLst>
          </p:cNvPr>
          <p:cNvSpPr txBox="1"/>
          <p:nvPr/>
        </p:nvSpPr>
        <p:spPr>
          <a:xfrm>
            <a:off x="769433" y="1547766"/>
            <a:ext cx="849723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zh-CN" altLang="zh-CN" sz="3200" b="1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第二课堂辅助学习</a:t>
            </a:r>
            <a:endParaRPr lang="zh-CN" altLang="zh-CN" sz="3200" b="1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406400" algn="just"/>
            <a:r>
              <a:rPr lang="zh-CN" altLang="en-US" sz="3200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    </a:t>
            </a:r>
            <a:r>
              <a:rPr lang="zh-CN" altLang="zh-CN" sz="3200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黄源深指出：</a:t>
            </a:r>
            <a:r>
              <a:rPr lang="en-US" altLang="zh-CN" sz="3200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“</a:t>
            </a:r>
            <a:r>
              <a:rPr lang="zh-CN" altLang="zh-CN" sz="3200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英语学习的功夫主要在于课外，课外学习的质量之优劣以及所花精力之多寡，某种程度上决定着外语学习的成败，课外学习在整个语言学习中的重要性再怎么强调都不过分。</a:t>
            </a:r>
            <a:r>
              <a:rPr lang="en-US" altLang="zh-CN" sz="3200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”</a:t>
            </a:r>
            <a:endParaRPr lang="zh-CN" altLang="zh-CN" sz="32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205401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图片包含 文本&#10;&#10;描述已自动生成">
            <a:extLst>
              <a:ext uri="{FF2B5EF4-FFF2-40B4-BE49-F238E27FC236}">
                <a16:creationId xmlns:a16="http://schemas.microsoft.com/office/drawing/2014/main" id="{ED521E48-0F77-8744-A9D8-58F4634036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03155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611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B4ADA546-91DD-B149-8727-798CFA03C203}"/>
              </a:ext>
            </a:extLst>
          </p:cNvPr>
          <p:cNvSpPr txBox="1"/>
          <p:nvPr/>
        </p:nvSpPr>
        <p:spPr>
          <a:xfrm>
            <a:off x="-178421" y="2368051"/>
            <a:ext cx="1227749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6000" b="1" dirty="0">
                <a:effectLst/>
                <a:latin typeface="新宋体" panose="02010609030101010101" pitchFamily="49" charset="-122"/>
                <a:ea typeface="宋体" panose="02010600030101010101" pitchFamily="2" charset="-122"/>
                <a:cs typeface="新宋体" panose="02010609030101010101" pitchFamily="49" charset="-122"/>
              </a:rPr>
              <a:t>“</a:t>
            </a:r>
            <a:r>
              <a:rPr lang="zh-CN" altLang="zh-CN" sz="6000" b="1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四位一体</a:t>
            </a:r>
            <a:r>
              <a:rPr lang="en-US" altLang="zh-CN" sz="6000" b="1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”</a:t>
            </a:r>
            <a:r>
              <a:rPr lang="zh-CN" altLang="zh-CN" sz="6000" b="1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混合式教学模式在</a:t>
            </a:r>
            <a:endParaRPr lang="en-US" altLang="zh-CN" sz="6000" b="1" dirty="0">
              <a:effectLst/>
              <a:latin typeface="Times New Roman" panose="02020603050405020304" pitchFamily="18" charset="0"/>
              <a:ea typeface="新宋体" panose="02010609030101010101" pitchFamily="49" charset="-122"/>
              <a:cs typeface="新宋体" panose="02010609030101010101" pitchFamily="49" charset="-122"/>
            </a:endParaRPr>
          </a:p>
          <a:p>
            <a:pPr algn="ctr"/>
            <a:r>
              <a:rPr lang="zh-CN" altLang="zh-CN" sz="6000" b="1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基础英语金课打造中的创新</a:t>
            </a:r>
            <a:r>
              <a:rPr lang="zh-CN" altLang="en-US" sz="6000" b="1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与</a:t>
            </a:r>
            <a:r>
              <a:rPr lang="zh-CN" altLang="zh-CN" sz="6000" b="1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实践</a:t>
            </a:r>
            <a:endParaRPr lang="zh-CN" altLang="zh-CN" sz="60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61309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图示 3">
            <a:extLst>
              <a:ext uri="{FF2B5EF4-FFF2-40B4-BE49-F238E27FC236}">
                <a16:creationId xmlns:a16="http://schemas.microsoft.com/office/drawing/2014/main" id="{F861E1E3-3BAF-984F-9D96-90116DEBFC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9386664"/>
              </p:ext>
            </p:extLst>
          </p:nvPr>
        </p:nvGraphicFramePr>
        <p:xfrm>
          <a:off x="0" y="606407"/>
          <a:ext cx="903527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4584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FF229071-2B5A-5A46-B653-0C3F7F2F6855}"/>
              </a:ext>
            </a:extLst>
          </p:cNvPr>
          <p:cNvSpPr txBox="1"/>
          <p:nvPr/>
        </p:nvSpPr>
        <p:spPr>
          <a:xfrm>
            <a:off x="591013" y="1059366"/>
            <a:ext cx="8731405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zh-CN" altLang="zh-CN" sz="3600" b="1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基础英语教学现状</a:t>
            </a:r>
            <a:endParaRPr lang="zh-CN" altLang="zh-CN" sz="36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406400" algn="just"/>
            <a:r>
              <a:rPr lang="zh-CN" altLang="en-US" sz="3600" dirty="0"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基础英语</a:t>
            </a:r>
            <a:r>
              <a:rPr lang="zh-CN" altLang="zh-CN" sz="3600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课程教学模块由综合基础课和视听说课两部分构成，采用</a:t>
            </a:r>
            <a:r>
              <a:rPr lang="en-US" altLang="zh-CN" sz="3600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“2+2”</a:t>
            </a:r>
            <a:r>
              <a:rPr lang="zh-CN" altLang="zh-CN" sz="3600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授课模式，即每周四学时英语课，其中</a:t>
            </a:r>
            <a:r>
              <a:rPr lang="en-US" altLang="zh-CN" sz="3600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2</a:t>
            </a:r>
            <a:r>
              <a:rPr lang="zh-CN" altLang="zh-CN" sz="3600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学时综合基础课，</a:t>
            </a:r>
            <a:r>
              <a:rPr lang="en-US" altLang="zh-CN" sz="3600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2</a:t>
            </a:r>
            <a:r>
              <a:rPr lang="zh-CN" altLang="zh-CN" sz="3600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学时听说课，其中综合课主要由中国教师授课，听说课主要由外籍教师授课。该授课模式力求在听、说、读、写等方面培养学生的综合应用能力。</a:t>
            </a:r>
            <a:endParaRPr lang="zh-CN" altLang="zh-CN" sz="36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86282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图示&#10;&#10;描述已自动生成">
            <a:extLst>
              <a:ext uri="{FF2B5EF4-FFF2-40B4-BE49-F238E27FC236}">
                <a16:creationId xmlns:a16="http://schemas.microsoft.com/office/drawing/2014/main" id="{1C467B82-B215-4E47-8E72-1450C81AE2F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89932" y="1"/>
            <a:ext cx="9500839" cy="7103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746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374EABCB-4A11-7E44-A974-C771F7A6672C}"/>
              </a:ext>
            </a:extLst>
          </p:cNvPr>
          <p:cNvSpPr txBox="1"/>
          <p:nvPr/>
        </p:nvSpPr>
        <p:spPr>
          <a:xfrm>
            <a:off x="900460" y="501134"/>
            <a:ext cx="61052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zh-CN" sz="3600" b="1" dirty="0">
                <a:effectLst/>
                <a:ea typeface="新宋体" panose="02010609030101010101" pitchFamily="49" charset="-122"/>
                <a:cs typeface="新宋体" panose="02010609030101010101" pitchFamily="49" charset="-122"/>
              </a:rPr>
              <a:t>教学目标创新</a:t>
            </a:r>
            <a:r>
              <a:rPr lang="zh-CN" altLang="zh-CN" sz="3600" dirty="0">
                <a:effectLst/>
              </a:rPr>
              <a:t> </a:t>
            </a:r>
            <a:endParaRPr lang="zh-CN" altLang="en-US" sz="3600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1D7C6B03-44D2-A34B-9E9E-A300DCBD246F}"/>
              </a:ext>
            </a:extLst>
          </p:cNvPr>
          <p:cNvSpPr txBox="1"/>
          <p:nvPr/>
        </p:nvSpPr>
        <p:spPr>
          <a:xfrm>
            <a:off x="1090031" y="1554694"/>
            <a:ext cx="8187784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06400" algn="just"/>
            <a:r>
              <a:rPr lang="zh-CN" altLang="zh-CN" sz="2800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新时代背景下，立德树人就是中国传统道德文化的延续与发扬光大，我们要实现中华民族的伟大复兴，就必须要培养有担当、有使命的新时代好青年。因此，我们的高校教学应把立德树人作为根本任务和教学的高阶目标。我们要以教学创新为契机，以学生为主体，以教师为引导，充分利用现代新技术手段，创新多辐射德育路径，实现高校立德树人的育人目标</a:t>
            </a:r>
            <a:r>
              <a:rPr lang="zh-CN" altLang="en-US" sz="2800" dirty="0"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。</a:t>
            </a:r>
            <a:endParaRPr lang="zh-CN" altLang="zh-CN" sz="28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01648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C8B21659-7CEB-2543-A534-0B6AF4E50A00}"/>
              </a:ext>
            </a:extLst>
          </p:cNvPr>
          <p:cNvSpPr txBox="1"/>
          <p:nvPr/>
        </p:nvSpPr>
        <p:spPr>
          <a:xfrm>
            <a:off x="557560" y="733068"/>
            <a:ext cx="8787161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06070"/>
            <a:r>
              <a:rPr lang="zh-CN" altLang="zh-CN" sz="2800" b="1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案例</a:t>
            </a:r>
            <a:r>
              <a:rPr lang="zh-CN" altLang="zh-CN" sz="2800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：</a:t>
            </a:r>
            <a:r>
              <a:rPr lang="zh-CN" altLang="zh-C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综合课堂以大学基础英语第二册第九单元为例，单元主题是文化，课文题目是“墙”，作者是一位美国人，对于中西文化差异，他最初注意到的一个差别就是：中国的大学都被墙围着</a:t>
            </a:r>
            <a:r>
              <a:rPr lang="zh-CN" alt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，而</a:t>
            </a:r>
            <a:r>
              <a:rPr lang="zh-CN" altLang="zh-C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在美国长大的他，从没见过被高高的水泥墙围着的校园</a:t>
            </a:r>
            <a:r>
              <a:rPr lang="zh-CN" alt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，</a:t>
            </a:r>
            <a:r>
              <a:rPr lang="zh-CN" altLang="zh-C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在他心目中，大学是学习和生活的地方，也是所在地社区的一个组成部分，它不仅对在校学生开放，也对其他学校的学生和社会公众开放，大学也是文化生活的中心，是整个社区的财富，校园的围墙不仅仅是中美校园建筑风格的不同，更体现了中美截然不同的教育观念。随着中国继续对外开放，围墙似乎显得越来越没有用了。</a:t>
            </a:r>
            <a:endParaRPr lang="zh-CN" altLang="zh-CN" sz="28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53696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F4D2D91F-C810-674D-827D-EE21A4573D40}"/>
              </a:ext>
            </a:extLst>
          </p:cNvPr>
          <p:cNvSpPr txBox="1"/>
          <p:nvPr/>
        </p:nvSpPr>
        <p:spPr>
          <a:xfrm>
            <a:off x="602165" y="663255"/>
            <a:ext cx="8876371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06070"/>
            <a:r>
              <a:rPr lang="zh-CN" altLang="zh-CN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案例分析：</a:t>
            </a:r>
            <a:r>
              <a:rPr lang="zh-CN" altLang="zh-CN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在学习这篇课文时，要培养学生的跨文化交际能力和思辨能力，不仅要让同学们了解中西文化的差异，还要批判性地看待问题，作者是以西方人的视角认为大学不应该有围墙，这与他们一贯崇尚自由开放的观念是分不开的。但在我们的中国传统文化中，墙则是人类文明的体现，它最初的意义在于隔离暴力、制止外敌入侵，正如《左传》中所说：“人之有墙，以蔽恶也”。我们中国具有最为悠久的墙文化，城墙是古代城市生存的基本保障。正如韩非子所说：“万乘之国，莫敢自顿于坚城之下”。我们的墙不仅有防御功能，还具有审美价值，还可以让学生欣赏中国古代宫殿、邸宅之美，通过对比与分析，培养学生的思辨能力与跨文化交际能力，同时也培养学生对中国传统文化、民族文化的英语输出能力，最终强化学生对中国传统文化与民族文化的热爱与自豪。</a:t>
            </a:r>
            <a:endParaRPr lang="zh-CN" altLang="zh-CN" sz="24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27056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3DD1B4BE-9886-5C44-A01E-A0055A8D3C6C}"/>
              </a:ext>
            </a:extLst>
          </p:cNvPr>
          <p:cNvSpPr txBox="1"/>
          <p:nvPr/>
        </p:nvSpPr>
        <p:spPr>
          <a:xfrm>
            <a:off x="777798" y="389622"/>
            <a:ext cx="610529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zh-CN" altLang="zh-CN" sz="3200" b="1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教学内容创新</a:t>
            </a:r>
            <a:endParaRPr lang="zh-CN" altLang="zh-CN" sz="32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70038682-3667-5C4C-AB72-1BCD91D63975}"/>
              </a:ext>
            </a:extLst>
          </p:cNvPr>
          <p:cNvSpPr txBox="1"/>
          <p:nvPr/>
        </p:nvSpPr>
        <p:spPr>
          <a:xfrm>
            <a:off x="959005" y="974397"/>
            <a:ext cx="8798312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06400" algn="just"/>
            <a:r>
              <a:rPr lang="zh-CN" altLang="zh-CN" sz="3200" dirty="0"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案例分析：</a:t>
            </a:r>
            <a:r>
              <a:rPr lang="zh-CN" altLang="zh-C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新宋体" panose="02010609030101010101" pitchFamily="49" charset="-122"/>
                <a:cs typeface="新宋体" panose="02010609030101010101" pitchFamily="49" charset="-122"/>
              </a:rPr>
              <a:t>以大学基础英语第二册第九单元为例。首先是一个短小精悍的对话，对话以意大利饮食文化为主题。从对话内容来看简单、易懂，缺乏一定的深度和广度。因此，在讲解中应插入一些关于世界各国饮食文化的内容，尤其中国的饮食文化，因为授课对象为藏族学生，所以还应该有藏民族饮食文化的介绍。这样就增加了教学内容的深度与广度。通过让学生介绍和分享中国饮食文化、藏民族饮食文化，使学生产生一种文化优越感，这样就将思政教育与专业教育有机结合起来了。</a:t>
            </a:r>
            <a:endParaRPr lang="zh-CN" altLang="zh-CN" sz="32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29645722"/>
      </p:ext>
    </p:extLst>
  </p:cSld>
  <p:clrMapOvr>
    <a:masterClrMapping/>
  </p:clrMapOvr>
</p:sld>
</file>

<file path=ppt/theme/theme1.xml><?xml version="1.0" encoding="utf-8"?>
<a:theme xmlns:a="http://schemas.openxmlformats.org/drawingml/2006/main" name="平面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平面</Template>
  <TotalTime>3258</TotalTime>
  <Words>1253</Words>
  <Application>Microsoft Macintosh PowerPoint</Application>
  <PresentationFormat>宽屏</PresentationFormat>
  <Paragraphs>33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1" baseType="lpstr">
      <vt:lpstr>新宋体</vt:lpstr>
      <vt:lpstr>Arial</vt:lpstr>
      <vt:lpstr>Times New Roman</vt:lpstr>
      <vt:lpstr>Trebuchet MS</vt:lpstr>
      <vt:lpstr>Wingdings 3</vt:lpstr>
      <vt:lpstr>平面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刘 金凤</dc:creator>
  <cp:lastModifiedBy>刘 金凤</cp:lastModifiedBy>
  <cp:revision>25</cp:revision>
  <dcterms:created xsi:type="dcterms:W3CDTF">2022-03-01T09:10:57Z</dcterms:created>
  <dcterms:modified xsi:type="dcterms:W3CDTF">2022-03-20T14:07:43Z</dcterms:modified>
</cp:coreProperties>
</file>