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notesMaster" Target="notesMasters/notesMaster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3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7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48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49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ffectLst/>
        </p:spPr>
      </p:sp>
      <p:sp>
        <p:nvSpPr>
          <p:cNvPr id="1048650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t" anchorCtr="0" compatLnSpc="1"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  <p:sp>
        <p:nvSpPr>
          <p:cNvPr id="1048651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52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92" tIns="45745" rIns="91492" bIns="45745" numCol="1" anchor="b" anchorCtr="0" compatLnSpc="1"/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82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104858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8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8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2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6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37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2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7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18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2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9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9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9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2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31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32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3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3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22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9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0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01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0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0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0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2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5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06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07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08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09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10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11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12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2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3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1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1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2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3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41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42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64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44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4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4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2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626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1048627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104862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62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63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1048577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1048578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35F522-6256-461E-A79F-4037A6D0C8F9}" type="datetimeFigureOut">
              <a:rPr lang="zh-CN" altLang="en-US" smtClean="0"/>
            </a:fld>
            <a:endParaRPr lang="zh-CN" altLang="en-US"/>
          </a:p>
        </p:txBody>
      </p:sp>
      <p:sp>
        <p:nvSpPr>
          <p:cNvPr id="104857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04858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1A564D-84E6-4D0E-9D2B-1519760DAFC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标题 1"/>
          <p:cNvSpPr>
            <a:spLocks noGrp="1"/>
          </p:cNvSpPr>
          <p:nvPr>
            <p:ph type="ctr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1048587" name="副标题 2"/>
          <p:cNvSpPr>
            <a:spLocks noGrp="1"/>
          </p:cNvSpPr>
          <p:nvPr>
            <p:ph type="subTitle" idx="1"/>
          </p:nvPr>
        </p:nvSpPr>
        <p:spPr/>
        <p:txBody>
          <a:bodyPr/>
          <a:p>
            <a:endParaRPr lang="zh-CN" altLang="en-US"/>
          </a:p>
        </p:txBody>
      </p:sp>
      <p:pic>
        <p:nvPicPr>
          <p:cNvPr id="2097152" name="图片 2097151"/>
          <p:cNvPicPr/>
          <p:nvPr/>
        </p:nvPicPr>
        <p:blipFill>
          <a:blip r:embed="rId1"/>
          <a:srcRect l="3608" r="3608"/>
          <a:stretch>
            <a:fillRect/>
          </a:stretch>
        </p:blipFill>
        <p:spPr>
          <a:xfrm>
            <a:off x="-146312" y="-248920"/>
            <a:ext cx="9590733" cy="6858000"/>
          </a:xfrm>
          <a:prstGeom prst="rect">
            <a:avLst/>
          </a:prstGeom>
        </p:spPr>
      </p:pic>
      <p:sp>
        <p:nvSpPr>
          <p:cNvPr id="1048588" name="文本框 1048587"/>
          <p:cNvSpPr txBox="1"/>
          <p:nvPr/>
        </p:nvSpPr>
        <p:spPr>
          <a:xfrm>
            <a:off x="328081" y="1559243"/>
            <a:ext cx="8487836" cy="1753235"/>
          </a:xfrm>
          <a:prstGeom prst="rect">
            <a:avLst/>
          </a:prstGeom>
        </p:spPr>
        <p:txBody>
          <a:bodyPr wrap="square" rtlCol="0">
            <a:spAutoFit/>
          </a:bodyPr>
          <a:p>
            <a:pPr algn="ctr"/>
            <a:endParaRPr lang="zh-CN" sz="5400" b="1">
              <a:solidFill>
                <a:srgbClr val="000000"/>
              </a:solidFill>
            </a:endParaRPr>
          </a:p>
          <a:p>
            <a:pPr algn="ctr"/>
            <a:r>
              <a:rPr lang="zh-CN" sz="5400" b="1">
                <a:solidFill>
                  <a:srgbClr val="000000"/>
                </a:solidFill>
              </a:rPr>
              <a:t>第十章</a:t>
            </a:r>
            <a:endParaRPr lang="zh-CN" sz="5400" b="1">
              <a:solidFill>
                <a:srgbClr val="000000"/>
              </a:solidFill>
            </a:endParaRPr>
          </a:p>
        </p:txBody>
      </p:sp>
      <p:sp>
        <p:nvSpPr>
          <p:cNvPr id="1048589" name="文本框 1048588"/>
          <p:cNvSpPr txBox="1"/>
          <p:nvPr/>
        </p:nvSpPr>
        <p:spPr>
          <a:xfrm>
            <a:off x="-343116" y="3611721"/>
            <a:ext cx="9984340" cy="1014730"/>
          </a:xfrm>
          <a:prstGeom prst="rect">
            <a:avLst/>
          </a:prstGeom>
        </p:spPr>
        <p:txBody>
          <a:bodyPr wrap="square" rtlCol="0">
            <a:spAutoFit/>
          </a:bodyPr>
          <a:p>
            <a:pPr algn="ctr"/>
            <a:r>
              <a:rPr lang="zh-CN" sz="6000" b="1">
                <a:solidFill>
                  <a:srgbClr val="D66565"/>
                </a:solidFill>
              </a:rPr>
              <a:t>英语语音连读</a:t>
            </a:r>
            <a:endParaRPr lang="zh-CN" sz="6000" b="1">
              <a:solidFill>
                <a:srgbClr val="D66565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9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702" name="标题 104870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703" name="内容占位符 104870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63" name="图片 209716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-311210"/>
            <a:ext cx="9144000" cy="7255229"/>
          </a:xfrm>
          <a:prstGeom prst="rect">
            <a:avLst/>
          </a:prstGeom>
        </p:spPr>
      </p:pic>
      <p:sp>
        <p:nvSpPr>
          <p:cNvPr id="1048704" name="文本框 1048703"/>
          <p:cNvSpPr txBox="1"/>
          <p:nvPr/>
        </p:nvSpPr>
        <p:spPr>
          <a:xfrm>
            <a:off x="-61037" y="2392821"/>
            <a:ext cx="9334089" cy="1793240"/>
          </a:xfrm>
          <a:prstGeom prst="rect">
            <a:avLst/>
          </a:prstGeom>
        </p:spPr>
        <p:txBody>
          <a:bodyPr wrap="square" rtlCol="0">
            <a:spAutoFit/>
          </a:bodyPr>
          <a:p>
            <a:pPr algn="ctr"/>
            <a:r>
              <a:rPr lang="en-US" altLang="zh-CN" sz="9600" b="1">
                <a:solidFill>
                  <a:srgbClr val="CC99FF"/>
                </a:solidFill>
                <a:latin typeface="Noto Serif"/>
                <a:ea typeface="Noto Serif"/>
                <a:cs typeface="Noto Serif"/>
              </a:rPr>
              <a:t>Thank you</a:t>
            </a:r>
            <a:endParaRPr lang="zh-CN" sz="9600" b="1">
              <a:solidFill>
                <a:srgbClr val="CC99FF"/>
              </a:solidFill>
              <a:latin typeface="Noto Serif"/>
              <a:ea typeface="Noto Serif"/>
              <a:cs typeface="Noto Serif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5" name="标题 1048594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596" name="内容占位符 1048595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3" name="图片 2097152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-15875"/>
            <a:ext cx="9144000" cy="6889589"/>
          </a:xfrm>
          <a:prstGeom prst="rect">
            <a:avLst/>
          </a:prstGeom>
        </p:spPr>
      </p:pic>
      <p:sp>
        <p:nvSpPr>
          <p:cNvPr id="1048656" name="文本框 1048655"/>
          <p:cNvSpPr txBox="1"/>
          <p:nvPr/>
        </p:nvSpPr>
        <p:spPr>
          <a:xfrm>
            <a:off x="78971" y="2754630"/>
            <a:ext cx="9065028" cy="27330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400">
                <a:solidFill>
                  <a:srgbClr val="000000"/>
                </a:solidFill>
              </a:rPr>
              <a:t>        </a:t>
            </a:r>
            <a:r>
              <a:rPr lang="zh-CN" altLang="en-US" sz="4400">
                <a:solidFill>
                  <a:srgbClr val="000000"/>
                </a:solidFill>
              </a:rPr>
              <a:t>连读</a:t>
            </a:r>
            <a:r>
              <a:rPr lang="zh-CN" sz="4400">
                <a:solidFill>
                  <a:srgbClr val="000000"/>
                </a:solidFill>
              </a:rPr>
              <a:t>指人们在用英语交谈时，因发音等问题将单词连着读的一种现象。连读的形式有</a:t>
            </a:r>
            <a:r>
              <a:rPr lang="zh-CN" sz="4400" b="1">
                <a:solidFill>
                  <a:srgbClr val="D66565"/>
                </a:solidFill>
              </a:rPr>
              <a:t>连读和加音</a:t>
            </a:r>
            <a:r>
              <a:rPr lang="zh-CN" sz="4400">
                <a:solidFill>
                  <a:srgbClr val="000000"/>
                </a:solidFill>
              </a:rPr>
              <a:t>，且英语连读有其</a:t>
            </a:r>
            <a:r>
              <a:rPr lang="zh-CN" sz="4400" b="1">
                <a:solidFill>
                  <a:srgbClr val="D66565"/>
                </a:solidFill>
              </a:rPr>
              <a:t>发音规则</a:t>
            </a:r>
            <a:r>
              <a:rPr lang="zh-CN" sz="4400">
                <a:solidFill>
                  <a:srgbClr val="000000"/>
                </a:solidFill>
              </a:rPr>
              <a:t>。</a:t>
            </a:r>
            <a:endParaRPr lang="zh-CN" sz="4400">
              <a:solidFill>
                <a:srgbClr val="000000"/>
              </a:solidFill>
            </a:endParaRPr>
          </a:p>
        </p:txBody>
      </p:sp>
      <p:sp>
        <p:nvSpPr>
          <p:cNvPr id="1048657" name="文本框 1048656"/>
          <p:cNvSpPr txBox="1"/>
          <p:nvPr/>
        </p:nvSpPr>
        <p:spPr>
          <a:xfrm>
            <a:off x="572000" y="1180149"/>
            <a:ext cx="4000000" cy="82994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800" b="1">
                <a:solidFill>
                  <a:srgbClr val="36363D"/>
                </a:solidFill>
              </a:rPr>
              <a:t>概念</a:t>
            </a:r>
            <a:r>
              <a:rPr lang="en-US" altLang="zh-CN" sz="4800" b="1">
                <a:solidFill>
                  <a:srgbClr val="36363D"/>
                </a:solidFill>
              </a:rPr>
              <a:t>:</a:t>
            </a:r>
            <a:endParaRPr lang="zh-CN" sz="4800" b="1">
              <a:solidFill>
                <a:srgbClr val="36363D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2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7" name="标题 104859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598" name="内容占位符 1048597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4" name="图片 2097153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16495"/>
            <a:ext cx="9144000" cy="6825009"/>
          </a:xfrm>
          <a:prstGeom prst="rect">
            <a:avLst/>
          </a:prstGeom>
        </p:spPr>
      </p:pic>
      <p:sp>
        <p:nvSpPr>
          <p:cNvPr id="1048658" name="文本框 1048657"/>
          <p:cNvSpPr txBox="1"/>
          <p:nvPr/>
        </p:nvSpPr>
        <p:spPr>
          <a:xfrm>
            <a:off x="0" y="365109"/>
            <a:ext cx="4064853" cy="82994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 b="1">
                <a:solidFill>
                  <a:srgbClr val="7030A0"/>
                </a:solidFill>
              </a:rPr>
              <a:t>1.</a:t>
            </a:r>
            <a:r>
              <a:rPr lang="zh-CN" altLang="en-US" sz="4800" b="1">
                <a:solidFill>
                  <a:srgbClr val="7030A0"/>
                </a:solidFill>
              </a:rPr>
              <a:t>前辅后元</a:t>
            </a:r>
            <a:endParaRPr lang="zh-CN" altLang="en-US" sz="4800" b="1">
              <a:solidFill>
                <a:srgbClr val="7030A0"/>
              </a:solidFill>
            </a:endParaRPr>
          </a:p>
        </p:txBody>
      </p:sp>
      <p:sp>
        <p:nvSpPr>
          <p:cNvPr id="1048659" name="文本框 1048658"/>
          <p:cNvSpPr txBox="1"/>
          <p:nvPr/>
        </p:nvSpPr>
        <p:spPr>
          <a:xfrm>
            <a:off x="0" y="1690689"/>
            <a:ext cx="9175278" cy="212280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altLang="en-US" sz="4400">
                <a:solidFill>
                  <a:srgbClr val="000000"/>
                </a:solidFill>
              </a:rPr>
              <a:t>（</a:t>
            </a:r>
            <a:r>
              <a:rPr lang="en-US" altLang="zh-CN" sz="4400">
                <a:solidFill>
                  <a:srgbClr val="000000"/>
                </a:solidFill>
              </a:rPr>
              <a:t>1</a:t>
            </a:r>
            <a:r>
              <a:rPr lang="zh-CN" altLang="en-US" sz="4400">
                <a:solidFill>
                  <a:srgbClr val="000000"/>
                </a:solidFill>
              </a:rPr>
              <a:t>）</a:t>
            </a:r>
            <a:r>
              <a:rPr lang="zh-CN" sz="4400">
                <a:solidFill>
                  <a:srgbClr val="000000"/>
                </a:solidFill>
              </a:rPr>
              <a:t>相邻的词中，</a:t>
            </a:r>
            <a:r>
              <a:rPr lang="zh-CN" sz="4400" b="1">
                <a:solidFill>
                  <a:srgbClr val="000000"/>
                </a:solidFill>
              </a:rPr>
              <a:t>前</a:t>
            </a:r>
            <a:r>
              <a:rPr lang="zh-CN" sz="4400">
                <a:solidFill>
                  <a:srgbClr val="000000"/>
                </a:solidFill>
              </a:rPr>
              <a:t>一个词的末尾是</a:t>
            </a:r>
            <a:r>
              <a:rPr lang="zh-CN" sz="4400" b="1">
                <a:solidFill>
                  <a:srgbClr val="D66565"/>
                </a:solidFill>
              </a:rPr>
              <a:t>辅音</a:t>
            </a:r>
            <a:r>
              <a:rPr lang="zh-CN" sz="4400">
                <a:solidFill>
                  <a:srgbClr val="000000"/>
                </a:solidFill>
              </a:rPr>
              <a:t>，</a:t>
            </a:r>
            <a:r>
              <a:rPr lang="zh-CN" sz="4400" b="1">
                <a:solidFill>
                  <a:srgbClr val="000000"/>
                </a:solidFill>
              </a:rPr>
              <a:t>后</a:t>
            </a:r>
            <a:r>
              <a:rPr lang="zh-CN" sz="4400">
                <a:solidFill>
                  <a:srgbClr val="000000"/>
                </a:solidFill>
              </a:rPr>
              <a:t>一个词的开头是</a:t>
            </a:r>
            <a:r>
              <a:rPr lang="zh-CN" sz="4400" b="1">
                <a:solidFill>
                  <a:srgbClr val="D66565"/>
                </a:solidFill>
              </a:rPr>
              <a:t>元音</a:t>
            </a:r>
            <a:r>
              <a:rPr lang="zh-CN" sz="4400">
                <a:solidFill>
                  <a:srgbClr val="000000"/>
                </a:solidFill>
              </a:rPr>
              <a:t>时，</a:t>
            </a:r>
            <a:r>
              <a:rPr lang="zh-CN" sz="4400" b="1">
                <a:solidFill>
                  <a:srgbClr val="36363D"/>
                </a:solidFill>
              </a:rPr>
              <a:t>辅音和元音</a:t>
            </a:r>
            <a:r>
              <a:rPr lang="zh-CN" sz="4400">
                <a:solidFill>
                  <a:srgbClr val="000000"/>
                </a:solidFill>
              </a:rPr>
              <a:t>可以连读。</a:t>
            </a:r>
            <a:endParaRPr lang="zh-CN" sz="4400">
              <a:solidFill>
                <a:srgbClr val="000000"/>
              </a:solidFill>
            </a:endParaRPr>
          </a:p>
        </p:txBody>
      </p:sp>
      <p:sp>
        <p:nvSpPr>
          <p:cNvPr id="1048685" name="文本框 1048684"/>
          <p:cNvSpPr txBox="1"/>
          <p:nvPr/>
        </p:nvSpPr>
        <p:spPr>
          <a:xfrm>
            <a:off x="64852" y="4001294"/>
            <a:ext cx="4000000" cy="8153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</p:txBody>
      </p:sp>
      <p:sp>
        <p:nvSpPr>
          <p:cNvPr id="1048688" name="文本框 1048687"/>
          <p:cNvSpPr txBox="1"/>
          <p:nvPr/>
        </p:nvSpPr>
        <p:spPr>
          <a:xfrm>
            <a:off x="64852" y="4594859"/>
            <a:ext cx="8317185" cy="156845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800">
                <a:solidFill>
                  <a:srgbClr val="000000"/>
                </a:solidFill>
              </a:rPr>
              <a:t>Ta</a:t>
            </a:r>
            <a:r>
              <a:rPr lang="zh-CN" sz="4800" b="1">
                <a:solidFill>
                  <a:srgbClr val="C00000"/>
                </a:solidFill>
              </a:rPr>
              <a:t>ke a </a:t>
            </a:r>
            <a:r>
              <a:rPr lang="zh-CN" sz="4800">
                <a:solidFill>
                  <a:srgbClr val="000000"/>
                </a:solidFill>
              </a:rPr>
              <a:t>loo</a:t>
            </a:r>
            <a:r>
              <a:rPr lang="zh-CN" sz="4800" b="1">
                <a:solidFill>
                  <a:srgbClr val="C00000"/>
                </a:solidFill>
              </a:rPr>
              <a:t>k at i</a:t>
            </a:r>
            <a:r>
              <a:rPr lang="zh-CN" sz="4800">
                <a:solidFill>
                  <a:srgbClr val="000000"/>
                </a:solidFill>
              </a:rPr>
              <a:t>t</a:t>
            </a:r>
            <a:endParaRPr lang="zh-CN" sz="4800">
              <a:solidFill>
                <a:srgbClr val="000000"/>
              </a:solidFill>
            </a:endParaRPr>
          </a:p>
          <a:p>
            <a:r>
              <a:rPr lang="zh-CN" sz="4800">
                <a:solidFill>
                  <a:srgbClr val="000000"/>
                </a:solidFill>
              </a:rPr>
              <a:t>I</a:t>
            </a:r>
            <a:r>
              <a:rPr lang="en-US" altLang="zh-CN" sz="4800">
                <a:solidFill>
                  <a:srgbClr val="000000"/>
                </a:solidFill>
              </a:rPr>
              <a:t>'</a:t>
            </a:r>
            <a:r>
              <a:rPr lang="zh-CN" sz="4800">
                <a:solidFill>
                  <a:srgbClr val="000000"/>
                </a:solidFill>
              </a:rPr>
              <a:t>ll be bac</a:t>
            </a:r>
            <a:r>
              <a:rPr lang="zh-CN" sz="4800" b="1">
                <a:solidFill>
                  <a:srgbClr val="C00000"/>
                </a:solidFill>
              </a:rPr>
              <a:t>k</a:t>
            </a:r>
            <a:r>
              <a:rPr lang="zh-CN" sz="4800">
                <a:solidFill>
                  <a:srgbClr val="000000"/>
                </a:solidFill>
              </a:rPr>
              <a:t> in hal</a:t>
            </a:r>
            <a:r>
              <a:rPr lang="zh-CN" sz="4800" b="1">
                <a:solidFill>
                  <a:srgbClr val="C00000"/>
                </a:solidFill>
              </a:rPr>
              <a:t>f an ho</a:t>
            </a:r>
            <a:r>
              <a:rPr lang="zh-CN" sz="4800">
                <a:solidFill>
                  <a:srgbClr val="000000"/>
                </a:solidFill>
              </a:rPr>
              <a:t>ur.</a:t>
            </a:r>
            <a:endParaRPr lang="zh-CN" sz="4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3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4" name="标题 104866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65" name="内容占位符 1048664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6" name="图片 2097155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3636"/>
            <a:ext cx="9144000" cy="6837868"/>
          </a:xfrm>
          <a:prstGeom prst="rect">
            <a:avLst/>
          </a:prstGeom>
        </p:spPr>
      </p:pic>
      <p:sp>
        <p:nvSpPr>
          <p:cNvPr id="1048666" name="文本框 1048665"/>
          <p:cNvSpPr txBox="1"/>
          <p:nvPr/>
        </p:nvSpPr>
        <p:spPr>
          <a:xfrm>
            <a:off x="207531" y="1027907"/>
            <a:ext cx="9341577" cy="1412241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400">
                <a:solidFill>
                  <a:srgbClr val="000000"/>
                </a:solidFill>
              </a:rPr>
              <a:t>（</a:t>
            </a:r>
            <a:r>
              <a:rPr lang="en-US" altLang="zh-CN" sz="4400">
                <a:solidFill>
                  <a:srgbClr val="000000"/>
                </a:solidFill>
              </a:rPr>
              <a:t>2</a:t>
            </a:r>
            <a:r>
              <a:rPr lang="zh-CN" sz="4400">
                <a:solidFill>
                  <a:srgbClr val="000000"/>
                </a:solidFill>
              </a:rPr>
              <a:t>）为使说话流畅，</a:t>
            </a:r>
            <a:r>
              <a:rPr lang="zh-CN" sz="4400" b="1">
                <a:solidFill>
                  <a:srgbClr val="000000"/>
                </a:solidFill>
              </a:rPr>
              <a:t>词末元音</a:t>
            </a:r>
            <a:r>
              <a:rPr lang="zh-CN" sz="4400">
                <a:solidFill>
                  <a:srgbClr val="000000"/>
                </a:solidFill>
              </a:rPr>
              <a:t>可以和</a:t>
            </a:r>
            <a:r>
              <a:rPr lang="zh-CN" sz="4400" b="1">
                <a:solidFill>
                  <a:srgbClr val="36363D"/>
                </a:solidFill>
              </a:rPr>
              <a:t>词首元音</a:t>
            </a:r>
            <a:r>
              <a:rPr lang="zh-CN" sz="4400">
                <a:solidFill>
                  <a:srgbClr val="000000"/>
                </a:solidFill>
              </a:rPr>
              <a:t>连读，而</a:t>
            </a:r>
            <a:r>
              <a:rPr lang="zh-CN" sz="4400" b="1">
                <a:solidFill>
                  <a:srgbClr val="D66565"/>
                </a:solidFill>
              </a:rPr>
              <a:t>不停顿。</a:t>
            </a:r>
            <a:endParaRPr lang="zh-CN" sz="4400" b="1">
              <a:solidFill>
                <a:srgbClr val="D66565"/>
              </a:solidFill>
            </a:endParaRPr>
          </a:p>
        </p:txBody>
      </p:sp>
      <p:sp>
        <p:nvSpPr>
          <p:cNvPr id="1048672" name="文本框 1048671"/>
          <p:cNvSpPr txBox="1"/>
          <p:nvPr/>
        </p:nvSpPr>
        <p:spPr>
          <a:xfrm>
            <a:off x="0" y="2863373"/>
            <a:ext cx="1430185" cy="8153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</p:txBody>
      </p:sp>
      <p:sp>
        <p:nvSpPr>
          <p:cNvPr id="1048673" name="文本框 1048672"/>
          <p:cNvSpPr txBox="1"/>
          <p:nvPr/>
        </p:nvSpPr>
        <p:spPr>
          <a:xfrm>
            <a:off x="-26338" y="4001293"/>
            <a:ext cx="9225711" cy="212280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Don</a:t>
            </a:r>
            <a:r>
              <a:rPr lang="en-US" altLang="zh-CN" sz="4400">
                <a:solidFill>
                  <a:srgbClr val="000000"/>
                </a:solidFill>
                <a:latin typeface="Times New Roman" panose="02020603050405020304" charset="0"/>
              </a:rPr>
              <a:t>'</a:t>
            </a:r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t worr</a:t>
            </a:r>
            <a:r>
              <a:rPr lang="zh-CN" sz="4400" b="1">
                <a:solidFill>
                  <a:srgbClr val="C00000"/>
                </a:solidFill>
                <a:latin typeface="Times New Roman" panose="02020603050405020304" charset="0"/>
              </a:rPr>
              <a:t>y a</a:t>
            </a:r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bout it.
</a:t>
            </a:r>
            <a:endParaRPr lang="zh-CN" sz="4400">
              <a:solidFill>
                <a:srgbClr val="000000"/>
              </a:solidFill>
              <a:latin typeface="Times New Roman" panose="02020603050405020304" charset="0"/>
            </a:endParaRPr>
          </a:p>
          <a:p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I</a:t>
            </a:r>
            <a:r>
              <a:rPr lang="en-US" altLang="zh-CN" sz="4400">
                <a:solidFill>
                  <a:srgbClr val="000000"/>
                </a:solidFill>
                <a:latin typeface="Times New Roman" panose="02020603050405020304" charset="0"/>
              </a:rPr>
              <a:t>'</a:t>
            </a:r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m sorr</a:t>
            </a:r>
            <a:r>
              <a:rPr lang="zh-CN" sz="4400" b="1">
                <a:solidFill>
                  <a:srgbClr val="C00000"/>
                </a:solidFill>
                <a:latin typeface="Times New Roman" panose="02020603050405020304" charset="0"/>
              </a:rPr>
              <a:t>y a</a:t>
            </a:r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 bout th</a:t>
            </a:r>
            <a:r>
              <a:rPr lang="zh-CN" sz="4400" b="1">
                <a:solidFill>
                  <a:srgbClr val="C00000"/>
                </a:solidFill>
                <a:latin typeface="Times New Roman" panose="02020603050405020304" charset="0"/>
              </a:rPr>
              <a:t>e a</a:t>
            </a:r>
            <a:r>
              <a:rPr lang="zh-CN" sz="4400">
                <a:solidFill>
                  <a:srgbClr val="000000"/>
                </a:solidFill>
                <a:latin typeface="Times New Roman" panose="02020603050405020304" charset="0"/>
              </a:rPr>
              <a:t>ccident.</a:t>
            </a:r>
            <a:endParaRPr lang="zh-CN" sz="440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4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67" name="标题 104866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68" name="内容占位符 1048667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7" name="图片 2097156"/>
          <p:cNvPicPr/>
          <p:nvPr/>
        </p:nvPicPr>
        <p:blipFill>
          <a:blip r:embed="rId1"/>
          <a:srcRect l="1820" r="1820"/>
          <a:stretch>
            <a:fillRect/>
          </a:stretch>
        </p:blipFill>
        <p:spPr>
          <a:xfrm>
            <a:off x="0" y="-224782"/>
            <a:ext cx="9144000" cy="7082782"/>
          </a:xfrm>
          <a:prstGeom prst="rect">
            <a:avLst/>
          </a:prstGeom>
        </p:spPr>
      </p:pic>
      <p:sp>
        <p:nvSpPr>
          <p:cNvPr id="1048669" name="文本框 1048668"/>
          <p:cNvSpPr txBox="1"/>
          <p:nvPr/>
        </p:nvSpPr>
        <p:spPr>
          <a:xfrm>
            <a:off x="0" y="25719"/>
            <a:ext cx="4955608" cy="82994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 b="1">
                <a:solidFill>
                  <a:srgbClr val="7030A0"/>
                </a:solidFill>
              </a:rPr>
              <a:t>2.</a:t>
            </a:r>
            <a:r>
              <a:rPr lang="zh-CN" sz="4800" b="1">
                <a:solidFill>
                  <a:srgbClr val="7030A0"/>
                </a:solidFill>
              </a:rPr>
              <a:t>连续加音</a:t>
            </a:r>
            <a:endParaRPr lang="zh-CN" sz="4800" b="1">
              <a:solidFill>
                <a:srgbClr val="7030A0"/>
              </a:solidFill>
            </a:endParaRPr>
          </a:p>
        </p:txBody>
      </p:sp>
      <p:sp>
        <p:nvSpPr>
          <p:cNvPr id="1048670" name="文本框 1048669"/>
          <p:cNvSpPr txBox="1"/>
          <p:nvPr/>
        </p:nvSpPr>
        <p:spPr>
          <a:xfrm>
            <a:off x="0" y="1196658"/>
            <a:ext cx="9320420" cy="279971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400">
                <a:solidFill>
                  <a:srgbClr val="000000"/>
                </a:solidFill>
              </a:rPr>
              <a:t> (1</a:t>
            </a:r>
            <a:r>
              <a:rPr lang="zh-CN" altLang="zh-CN" sz="4400">
                <a:solidFill>
                  <a:srgbClr val="000000"/>
                </a:solidFill>
              </a:rPr>
              <a:t>）</a:t>
            </a:r>
            <a:r>
              <a:rPr lang="zh-CN" sz="4400">
                <a:solidFill>
                  <a:srgbClr val="000000"/>
                </a:solidFill>
              </a:rPr>
              <a:t>外加音/j/。两词相连，前一个词以</a:t>
            </a:r>
            <a:r>
              <a:rPr lang="zh-CN" sz="4400" b="1">
                <a:solidFill>
                  <a:srgbClr val="D66565"/>
                </a:solidFill>
              </a:rPr>
              <a:t>/i/或/i:/结尾</a:t>
            </a:r>
            <a:r>
              <a:rPr lang="zh-CN" sz="4400">
                <a:solidFill>
                  <a:srgbClr val="000000"/>
                </a:solidFill>
              </a:rPr>
              <a:t>，后一个词以</a:t>
            </a:r>
            <a:r>
              <a:rPr lang="zh-CN" sz="4400" b="1">
                <a:solidFill>
                  <a:srgbClr val="D66565"/>
                </a:solidFill>
              </a:rPr>
              <a:t>/i/或/i:/起首</a:t>
            </a:r>
            <a:r>
              <a:rPr lang="zh-CN" sz="4400">
                <a:solidFill>
                  <a:srgbClr val="000000"/>
                </a:solidFill>
              </a:rPr>
              <a:t>，前一个词后加一个轻微的/j/，并和后一个词</a:t>
            </a:r>
            <a:r>
              <a:rPr lang="zh-CN" sz="4400" b="1">
                <a:solidFill>
                  <a:srgbClr val="000000"/>
                </a:solidFill>
              </a:rPr>
              <a:t>连读</a:t>
            </a:r>
            <a:r>
              <a:rPr lang="zh-CN" sz="4400">
                <a:solidFill>
                  <a:srgbClr val="000000"/>
                </a:solidFill>
              </a:rPr>
              <a:t>。</a:t>
            </a:r>
            <a:endParaRPr lang="zh-CN" sz="4400">
              <a:solidFill>
                <a:srgbClr val="000000"/>
              </a:solidFill>
            </a:endParaRPr>
          </a:p>
        </p:txBody>
      </p:sp>
      <p:sp>
        <p:nvSpPr>
          <p:cNvPr id="1048678" name="文本框 1048677"/>
          <p:cNvSpPr txBox="1"/>
          <p:nvPr/>
        </p:nvSpPr>
        <p:spPr>
          <a:xfrm>
            <a:off x="81851" y="4482779"/>
            <a:ext cx="9062148" cy="132207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000">
                <a:solidFill>
                  <a:srgbClr val="000000"/>
                </a:solidFill>
                <a:latin typeface="Times New Roman" panose="02020603050405020304" charset="0"/>
              </a:rPr>
              <a:t>You can s</a:t>
            </a:r>
            <a:r>
              <a:rPr lang="zh-CN" sz="4000" b="1">
                <a:solidFill>
                  <a:srgbClr val="C00000"/>
                </a:solidFill>
                <a:latin typeface="Times New Roman" panose="02020603050405020304" charset="0"/>
              </a:rPr>
              <a:t>ee i</a:t>
            </a:r>
            <a:r>
              <a:rPr lang="zh-CN" sz="4000" b="0">
                <a:solidFill>
                  <a:srgbClr val="36363D"/>
                </a:solidFill>
                <a:latin typeface="Times New Roman" panose="02020603050405020304" charset="0"/>
              </a:rPr>
              <a:t>t</a:t>
            </a:r>
            <a:r>
              <a:rPr lang="zh-CN" sz="4000">
                <a:solidFill>
                  <a:srgbClr val="000000"/>
                </a:solidFill>
                <a:latin typeface="Times New Roman" panose="02020603050405020304" charset="0"/>
              </a:rPr>
              <a:t>.</a:t>
            </a:r>
            <a:endParaRPr lang="zh-CN" sz="4000">
              <a:solidFill>
                <a:srgbClr val="000000"/>
              </a:solidFill>
              <a:latin typeface="Times New Roman" panose="02020603050405020304" charset="0"/>
            </a:endParaRPr>
          </a:p>
          <a:p>
            <a:r>
              <a:rPr lang="zh-CN" sz="4000">
                <a:solidFill>
                  <a:srgbClr val="000000"/>
                </a:solidFill>
                <a:latin typeface="Times New Roman" panose="02020603050405020304" charset="0"/>
              </a:rPr>
              <a:t>Please cop</a:t>
            </a:r>
            <a:r>
              <a:rPr lang="zh-CN" sz="4000" b="1">
                <a:solidFill>
                  <a:srgbClr val="C00000"/>
                </a:solidFill>
                <a:latin typeface="Times New Roman" panose="02020603050405020304" charset="0"/>
              </a:rPr>
              <a:t>y i</a:t>
            </a:r>
            <a:r>
              <a:rPr lang="zh-CN" sz="4000">
                <a:solidFill>
                  <a:srgbClr val="000000"/>
                </a:solidFill>
                <a:latin typeface="Times New Roman" panose="02020603050405020304" charset="0"/>
              </a:rPr>
              <a:t>t.</a:t>
            </a:r>
            <a:endParaRPr lang="zh-CN" sz="400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  <p:sp>
        <p:nvSpPr>
          <p:cNvPr id="1048681" name="文本框 1048680"/>
          <p:cNvSpPr txBox="1"/>
          <p:nvPr/>
        </p:nvSpPr>
        <p:spPr>
          <a:xfrm>
            <a:off x="0" y="3782376"/>
            <a:ext cx="1313962" cy="1234439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  <a:p>
            <a:endParaRPr lang="zh-CN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5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74" name="标题 104867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75" name="内容占位符 1048674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8" name="图片 2097157"/>
          <p:cNvPicPr/>
          <p:nvPr/>
        </p:nvPicPr>
        <p:blipFill>
          <a:blip r:embed="rId1"/>
          <a:srcRect l="285" r="285"/>
          <a:stretch>
            <a:fillRect/>
          </a:stretch>
        </p:blipFill>
        <p:spPr>
          <a:xfrm>
            <a:off x="0" y="0"/>
            <a:ext cx="9144000" cy="6864174"/>
          </a:xfrm>
          <a:prstGeom prst="rect">
            <a:avLst/>
          </a:prstGeom>
        </p:spPr>
      </p:pic>
      <p:sp>
        <p:nvSpPr>
          <p:cNvPr id="1048682" name="文本框 1048681"/>
          <p:cNvSpPr txBox="1"/>
          <p:nvPr/>
        </p:nvSpPr>
        <p:spPr>
          <a:xfrm>
            <a:off x="0" y="341948"/>
            <a:ext cx="8763829" cy="279971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altLang="en-US" sz="4400">
                <a:solidFill>
                  <a:srgbClr val="000000"/>
                </a:solidFill>
              </a:rPr>
              <a:t>（</a:t>
            </a:r>
            <a:r>
              <a:rPr lang="en-US" altLang="zh-CN" sz="4400">
                <a:solidFill>
                  <a:srgbClr val="000000"/>
                </a:solidFill>
              </a:rPr>
              <a:t>2</a:t>
            </a:r>
            <a:r>
              <a:rPr lang="zh-CN" altLang="en-US" sz="4400">
                <a:solidFill>
                  <a:srgbClr val="000000"/>
                </a:solidFill>
              </a:rPr>
              <a:t>）</a:t>
            </a:r>
            <a:r>
              <a:rPr lang="zh-CN" sz="4400">
                <a:solidFill>
                  <a:srgbClr val="000000"/>
                </a:solidFill>
              </a:rPr>
              <a:t>外加音/r/。两词相连，前一个词</a:t>
            </a:r>
            <a:r>
              <a:rPr lang="zh-CN" sz="4400" b="1">
                <a:solidFill>
                  <a:srgbClr val="D66565"/>
                </a:solidFill>
              </a:rPr>
              <a:t>以/ə/结尾</a:t>
            </a:r>
            <a:r>
              <a:rPr lang="zh-CN" sz="4400">
                <a:solidFill>
                  <a:srgbClr val="000000"/>
                </a:solidFill>
              </a:rPr>
              <a:t>，后一个词以</a:t>
            </a:r>
            <a:r>
              <a:rPr lang="zh-CN" sz="4400" b="1">
                <a:solidFill>
                  <a:srgbClr val="D66565"/>
                </a:solidFill>
              </a:rPr>
              <a:t>/ə/起首</a:t>
            </a:r>
            <a:r>
              <a:rPr lang="zh-CN" sz="4400">
                <a:solidFill>
                  <a:srgbClr val="000000"/>
                </a:solidFill>
              </a:rPr>
              <a:t>，</a:t>
            </a:r>
            <a:r>
              <a:rPr lang="zh-CN" sz="4400" b="1">
                <a:solidFill>
                  <a:srgbClr val="000000"/>
                </a:solidFill>
              </a:rPr>
              <a:t>前一个音后加一个/r/音，并和后一个/ə/连读。</a:t>
            </a:r>
            <a:endParaRPr lang="zh-CN" sz="4400" b="1">
              <a:solidFill>
                <a:srgbClr val="000000"/>
              </a:solidFill>
            </a:endParaRPr>
          </a:p>
        </p:txBody>
      </p:sp>
      <p:sp>
        <p:nvSpPr>
          <p:cNvPr id="1048683" name="文本框 1048682"/>
          <p:cNvSpPr txBox="1"/>
          <p:nvPr/>
        </p:nvSpPr>
        <p:spPr>
          <a:xfrm>
            <a:off x="-28330" y="3074987"/>
            <a:ext cx="1313962" cy="1234439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  <a:p>
            <a:endParaRPr lang="zh-CN" sz="2800">
              <a:solidFill>
                <a:srgbClr val="000000"/>
              </a:solidFill>
            </a:endParaRPr>
          </a:p>
        </p:txBody>
      </p:sp>
      <p:sp>
        <p:nvSpPr>
          <p:cNvPr id="1048684" name="文本框 1048683"/>
          <p:cNvSpPr txBox="1"/>
          <p:nvPr/>
        </p:nvSpPr>
        <p:spPr>
          <a:xfrm>
            <a:off x="0" y="4309426"/>
            <a:ext cx="9362631" cy="156845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800">
                <a:solidFill>
                  <a:srgbClr val="000000"/>
                </a:solidFill>
                <a:latin typeface="Times New Roman" panose="02020603050405020304" charset="0"/>
              </a:rPr>
              <a:t>Ide</a:t>
            </a:r>
            <a:r>
              <a:rPr lang="zh-CN" sz="4800" b="1">
                <a:solidFill>
                  <a:srgbClr val="C00000"/>
                </a:solidFill>
                <a:latin typeface="Times New Roman" panose="02020603050405020304" charset="0"/>
              </a:rPr>
              <a:t>a o</a:t>
            </a:r>
            <a:r>
              <a:rPr lang="zh-CN" sz="4800">
                <a:solidFill>
                  <a:srgbClr val="000000"/>
                </a:solidFill>
                <a:latin typeface="Times New Roman" panose="02020603050405020304" charset="0"/>
              </a:rPr>
              <a:t>f it.</a:t>
            </a:r>
            <a:endParaRPr lang="zh-CN" sz="4800">
              <a:solidFill>
                <a:srgbClr val="000000"/>
              </a:solidFill>
              <a:latin typeface="Times New Roman" panose="02020603050405020304" charset="0"/>
            </a:endParaRPr>
          </a:p>
          <a:p>
            <a:r>
              <a:rPr lang="zh-CN" sz="4800">
                <a:solidFill>
                  <a:srgbClr val="000000"/>
                </a:solidFill>
                <a:latin typeface="Times New Roman" panose="02020603050405020304" charset="0"/>
              </a:rPr>
              <a:t>The vase is made of chin</a:t>
            </a:r>
            <a:r>
              <a:rPr lang="zh-CN" sz="4800" b="1">
                <a:solidFill>
                  <a:srgbClr val="C00000"/>
                </a:solidFill>
                <a:latin typeface="Times New Roman" panose="02020603050405020304" charset="0"/>
              </a:rPr>
              <a:t>a a</a:t>
            </a:r>
            <a:r>
              <a:rPr lang="zh-CN" sz="4800">
                <a:solidFill>
                  <a:srgbClr val="000000"/>
                </a:solidFill>
                <a:latin typeface="Times New Roman" panose="02020603050405020304" charset="0"/>
              </a:rPr>
              <a:t>nd glass.</a:t>
            </a:r>
            <a:endParaRPr lang="zh-CN" sz="4800">
              <a:solidFill>
                <a:srgbClr val="000000"/>
              </a:solidFill>
              <a:latin typeface="Times New Roman" panose="02020603050405020304" charset="0"/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6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89" name="标题 1048688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90" name="内容占位符 1048689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59" name="图片 2097158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-55286"/>
            <a:ext cx="9144000" cy="6896790"/>
          </a:xfrm>
          <a:prstGeom prst="rect">
            <a:avLst/>
          </a:prstGeom>
        </p:spPr>
      </p:pic>
      <p:sp>
        <p:nvSpPr>
          <p:cNvPr id="1048691" name="文本框 1048690"/>
          <p:cNvSpPr txBox="1"/>
          <p:nvPr/>
        </p:nvSpPr>
        <p:spPr>
          <a:xfrm>
            <a:off x="0" y="435033"/>
            <a:ext cx="9143716" cy="347662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altLang="en-US" sz="4400">
                <a:solidFill>
                  <a:srgbClr val="000000"/>
                </a:solidFill>
              </a:rPr>
              <a:t>（</a:t>
            </a:r>
            <a:r>
              <a:rPr lang="en-US" altLang="zh-CN" sz="4400">
                <a:solidFill>
                  <a:srgbClr val="000000"/>
                </a:solidFill>
              </a:rPr>
              <a:t>3</a:t>
            </a:r>
            <a:r>
              <a:rPr lang="zh-CN" altLang="en-US" sz="4400">
                <a:solidFill>
                  <a:srgbClr val="000000"/>
                </a:solidFill>
              </a:rPr>
              <a:t>）</a:t>
            </a:r>
            <a:r>
              <a:rPr lang="zh-CN" sz="4400">
                <a:solidFill>
                  <a:srgbClr val="000000"/>
                </a:solidFill>
              </a:rPr>
              <a:t>外加音/w/。两个元音连读，我们一个元音是</a:t>
            </a:r>
            <a:r>
              <a:rPr lang="zh-CN" sz="4400" b="1">
                <a:solidFill>
                  <a:srgbClr val="D66565"/>
                </a:solidFill>
              </a:rPr>
              <a:t>/u:/或/u/</a:t>
            </a:r>
            <a:r>
              <a:rPr lang="zh-CN" sz="4400">
                <a:solidFill>
                  <a:srgbClr val="000000"/>
                </a:solidFill>
              </a:rPr>
              <a:t>时，产生一个轻微的加音</a:t>
            </a:r>
            <a:r>
              <a:rPr lang="zh-CN" sz="4400" b="1">
                <a:solidFill>
                  <a:srgbClr val="D66565"/>
                </a:solidFill>
              </a:rPr>
              <a:t>/w/</a:t>
            </a:r>
            <a:r>
              <a:rPr lang="zh-CN" sz="4400">
                <a:solidFill>
                  <a:srgbClr val="000000"/>
                </a:solidFill>
              </a:rPr>
              <a:t>，和后一个词的</a:t>
            </a:r>
            <a:r>
              <a:rPr lang="zh-CN" sz="4400" b="1">
                <a:solidFill>
                  <a:srgbClr val="000000"/>
                </a:solidFill>
              </a:rPr>
              <a:t>元音词首连读</a:t>
            </a:r>
            <a:r>
              <a:rPr lang="zh-CN" sz="4400">
                <a:solidFill>
                  <a:srgbClr val="000000"/>
                </a:solidFill>
              </a:rPr>
              <a:t>。
</a:t>
            </a:r>
            <a:endParaRPr lang="zh-CN" sz="4400">
              <a:solidFill>
                <a:srgbClr val="000000"/>
              </a:solidFill>
            </a:endParaRPr>
          </a:p>
        </p:txBody>
      </p:sp>
      <p:sp>
        <p:nvSpPr>
          <p:cNvPr id="1048692" name="文本框 1048691"/>
          <p:cNvSpPr txBox="1"/>
          <p:nvPr/>
        </p:nvSpPr>
        <p:spPr>
          <a:xfrm>
            <a:off x="295023" y="4445692"/>
            <a:ext cx="8553953" cy="132207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000">
                <a:solidFill>
                  <a:srgbClr val="000000"/>
                </a:solidFill>
              </a:rPr>
              <a:t>Don</a:t>
            </a:r>
            <a:r>
              <a:rPr lang="en-US" altLang="zh-CN" sz="4000">
                <a:solidFill>
                  <a:srgbClr val="000000"/>
                </a:solidFill>
              </a:rPr>
              <a:t>'</a:t>
            </a:r>
            <a:r>
              <a:rPr lang="zh-CN" sz="4000">
                <a:solidFill>
                  <a:srgbClr val="000000"/>
                </a:solidFill>
              </a:rPr>
              <a:t>t d</a:t>
            </a:r>
            <a:r>
              <a:rPr lang="zh-CN" sz="4000" b="1">
                <a:solidFill>
                  <a:srgbClr val="C00000"/>
                </a:solidFill>
              </a:rPr>
              <a:t>o i</a:t>
            </a:r>
            <a:r>
              <a:rPr lang="zh-CN" sz="4000">
                <a:solidFill>
                  <a:srgbClr val="000000"/>
                </a:solidFill>
              </a:rPr>
              <a:t>t.</a:t>
            </a:r>
            <a:endParaRPr lang="zh-CN" sz="4000">
              <a:solidFill>
                <a:srgbClr val="000000"/>
              </a:solidFill>
            </a:endParaRPr>
          </a:p>
          <a:p>
            <a:r>
              <a:rPr lang="zh-CN" sz="4000">
                <a:solidFill>
                  <a:srgbClr val="000000"/>
                </a:solidFill>
              </a:rPr>
              <a:t>G</a:t>
            </a:r>
            <a:r>
              <a:rPr lang="zh-CN" sz="4000" b="1">
                <a:solidFill>
                  <a:srgbClr val="C00000"/>
                </a:solidFill>
              </a:rPr>
              <a:t>o ea</a:t>
            </a:r>
            <a:r>
              <a:rPr lang="zh-CN" sz="4000">
                <a:solidFill>
                  <a:srgbClr val="000000"/>
                </a:solidFill>
              </a:rPr>
              <a:t>sy.</a:t>
            </a:r>
            <a:endParaRPr lang="zh-CN" sz="4000">
              <a:solidFill>
                <a:srgbClr val="000000"/>
              </a:solidFill>
            </a:endParaRPr>
          </a:p>
        </p:txBody>
      </p:sp>
      <p:sp>
        <p:nvSpPr>
          <p:cNvPr id="1048693" name="文本框 1048692"/>
          <p:cNvSpPr txBox="1"/>
          <p:nvPr/>
        </p:nvSpPr>
        <p:spPr>
          <a:xfrm>
            <a:off x="295023" y="3211253"/>
            <a:ext cx="1398271" cy="1234439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  <a:p>
            <a:endParaRPr lang="zh-CN" sz="28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7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4" name="标题 1048693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95" name="内容占位符 1048694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61" name="图片 2097160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-174015"/>
            <a:ext cx="9144000" cy="7206033"/>
          </a:xfrm>
          <a:prstGeom prst="rect">
            <a:avLst/>
          </a:prstGeom>
        </p:spPr>
      </p:pic>
      <p:sp>
        <p:nvSpPr>
          <p:cNvPr id="1048696" name="文本框 1048695"/>
          <p:cNvSpPr txBox="1"/>
          <p:nvPr/>
        </p:nvSpPr>
        <p:spPr>
          <a:xfrm>
            <a:off x="213360" y="612922"/>
            <a:ext cx="4000000" cy="829945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 b="1">
                <a:solidFill>
                  <a:srgbClr val="7030A0"/>
                </a:solidFill>
              </a:rPr>
              <a:t>3.</a:t>
            </a:r>
            <a:r>
              <a:rPr lang="zh-CN" sz="4800" b="1">
                <a:solidFill>
                  <a:srgbClr val="7030A0"/>
                </a:solidFill>
              </a:rPr>
              <a:t>连读加音</a:t>
            </a:r>
            <a:endParaRPr lang="zh-CN" sz="4800" b="1">
              <a:solidFill>
                <a:srgbClr val="7030A0"/>
              </a:solidFill>
            </a:endParaRPr>
          </a:p>
        </p:txBody>
      </p:sp>
      <p:sp>
        <p:nvSpPr>
          <p:cNvPr id="1048697" name="文本框 1048696"/>
          <p:cNvSpPr txBox="1"/>
          <p:nvPr/>
        </p:nvSpPr>
        <p:spPr>
          <a:xfrm>
            <a:off x="-103640" y="1659585"/>
            <a:ext cx="9351281" cy="483108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400">
                <a:solidFill>
                  <a:srgbClr val="000000"/>
                </a:solidFill>
              </a:rPr>
              <a:t>    </a:t>
            </a:r>
            <a:r>
              <a:rPr lang="zh-CN" sz="4400">
                <a:solidFill>
                  <a:srgbClr val="000000"/>
                </a:solidFill>
              </a:rPr>
              <a:t>在两个相连的单词中，前者出现以</a:t>
            </a:r>
            <a:r>
              <a:rPr lang="zh-CN" sz="4400" b="1">
                <a:solidFill>
                  <a:srgbClr val="D66565"/>
                </a:solidFill>
              </a:rPr>
              <a:t>/p/、/b/、/k/、/g/、/t/、/d/结尾</a:t>
            </a:r>
            <a:r>
              <a:rPr lang="zh-CN" sz="4400">
                <a:solidFill>
                  <a:srgbClr val="000000"/>
                </a:solidFill>
              </a:rPr>
              <a:t>，后者出现以</a:t>
            </a:r>
            <a:r>
              <a:rPr lang="zh-CN" sz="4400" b="1">
                <a:solidFill>
                  <a:srgbClr val="D66565"/>
                </a:solidFill>
              </a:rPr>
              <a:t>/p/、/b/、/k/、/g/、/t/、/d/、/m/、/n/、 /l/、 /s/起首</a:t>
            </a:r>
            <a:r>
              <a:rPr lang="zh-CN" sz="4400">
                <a:solidFill>
                  <a:srgbClr val="000000"/>
                </a:solidFill>
              </a:rPr>
              <a:t>时，</a:t>
            </a:r>
            <a:r>
              <a:rPr lang="zh-CN" sz="4400" b="0">
                <a:solidFill>
                  <a:srgbClr val="000000"/>
                </a:solidFill>
              </a:rPr>
              <a:t>前一个辅音失去爆破，</a:t>
            </a:r>
            <a:r>
              <a:rPr lang="zh-CN" sz="4400" b="1">
                <a:solidFill>
                  <a:srgbClr val="000000"/>
                </a:solidFill>
              </a:rPr>
              <a:t>即只做口型而不发音，后一个辅音正常发音</a:t>
            </a:r>
            <a:r>
              <a:rPr lang="zh-CN" sz="4400" b="0">
                <a:solidFill>
                  <a:srgbClr val="000000"/>
                </a:solidFill>
              </a:rPr>
              <a:t>。</a:t>
            </a:r>
            <a:endParaRPr lang="zh-CN" sz="4400" b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38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98" name="标题 1048697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/>
          </a:p>
        </p:txBody>
      </p:sp>
      <p:sp>
        <p:nvSpPr>
          <p:cNvPr id="1048699" name="内容占位符 1048698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/>
          </a:p>
        </p:txBody>
      </p:sp>
      <p:pic>
        <p:nvPicPr>
          <p:cNvPr id="2097162" name="图片 2097161"/>
          <p:cNvPicPr/>
          <p:nvPr/>
        </p:nvPicPr>
        <p:blipFill>
          <a:blip r:embed="rId1"/>
          <a:stretch>
            <a:fillRect/>
          </a:stretch>
        </p:blipFill>
        <p:spPr>
          <a:xfrm>
            <a:off x="0" y="16495"/>
            <a:ext cx="9144000" cy="6825009"/>
          </a:xfrm>
          <a:prstGeom prst="rect">
            <a:avLst/>
          </a:prstGeom>
        </p:spPr>
      </p:pic>
      <p:sp>
        <p:nvSpPr>
          <p:cNvPr id="1048700" name="文本框 1048699"/>
          <p:cNvSpPr txBox="1"/>
          <p:nvPr/>
        </p:nvSpPr>
        <p:spPr>
          <a:xfrm>
            <a:off x="282053" y="591185"/>
            <a:ext cx="1398271" cy="1234439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en-US" altLang="zh-CN" sz="4800">
                <a:solidFill>
                  <a:srgbClr val="000000"/>
                </a:solidFill>
              </a:rPr>
              <a:t>eg.</a:t>
            </a:r>
            <a:endParaRPr lang="zh-CN" sz="4800">
              <a:solidFill>
                <a:srgbClr val="000000"/>
              </a:solidFill>
            </a:endParaRPr>
          </a:p>
          <a:p>
            <a:endParaRPr lang="zh-CN" sz="2800">
              <a:solidFill>
                <a:srgbClr val="000000"/>
              </a:solidFill>
            </a:endParaRPr>
          </a:p>
        </p:txBody>
      </p:sp>
      <p:sp>
        <p:nvSpPr>
          <p:cNvPr id="1048701" name="文本框 1048700"/>
          <p:cNvSpPr txBox="1"/>
          <p:nvPr/>
        </p:nvSpPr>
        <p:spPr>
          <a:xfrm>
            <a:off x="282053" y="2465652"/>
            <a:ext cx="8390555" cy="4053840"/>
          </a:xfrm>
          <a:prstGeom prst="rect">
            <a:avLst/>
          </a:prstGeom>
        </p:spPr>
        <p:txBody>
          <a:bodyPr wrap="square" rtlCol="0">
            <a:spAutoFit/>
          </a:bodyPr>
          <a:p>
            <a:r>
              <a:rPr lang="zh-CN" sz="4400">
                <a:solidFill>
                  <a:srgbClr val="000000"/>
                </a:solidFill>
              </a:rPr>
              <a:t>Goo</a:t>
            </a:r>
            <a:r>
              <a:rPr lang="zh-CN" sz="4400" b="1">
                <a:solidFill>
                  <a:srgbClr val="C00000"/>
                </a:solidFill>
              </a:rPr>
              <a:t>d n</a:t>
            </a:r>
            <a:r>
              <a:rPr lang="zh-CN" sz="4400">
                <a:solidFill>
                  <a:srgbClr val="000000"/>
                </a:solidFill>
              </a:rPr>
              <a:t>ight.</a:t>
            </a:r>
            <a:endParaRPr lang="zh-CN" sz="4400">
              <a:solidFill>
                <a:srgbClr val="000000"/>
              </a:solidFill>
            </a:endParaRPr>
          </a:p>
          <a:p>
            <a:r>
              <a:rPr lang="zh-CN" sz="4400">
                <a:solidFill>
                  <a:srgbClr val="000000"/>
                </a:solidFill>
              </a:rPr>
              <a:t>
I ho</a:t>
            </a:r>
            <a:r>
              <a:rPr lang="zh-CN" sz="4400" b="1">
                <a:solidFill>
                  <a:srgbClr val="C00000"/>
                </a:solidFill>
              </a:rPr>
              <a:t>pe t</a:t>
            </a:r>
            <a:r>
              <a:rPr lang="zh-CN" sz="4400">
                <a:solidFill>
                  <a:srgbClr val="000000"/>
                </a:solidFill>
              </a:rPr>
              <a:t>o find a good job.</a:t>
            </a:r>
            <a:endParaRPr lang="zh-CN" sz="4400">
              <a:solidFill>
                <a:srgbClr val="000000"/>
              </a:solidFill>
            </a:endParaRPr>
          </a:p>
          <a:p>
            <a:r>
              <a:rPr lang="zh-CN" sz="4400">
                <a:solidFill>
                  <a:srgbClr val="000000"/>
                </a:solidFill>
              </a:rPr>
              <a:t>
Hearing the bad news I couldn’t hel</a:t>
            </a:r>
            <a:r>
              <a:rPr lang="zh-CN" sz="4400" b="1">
                <a:solidFill>
                  <a:srgbClr val="C00000"/>
                </a:solidFill>
              </a:rPr>
              <a:t>p c</a:t>
            </a:r>
            <a:r>
              <a:rPr lang="zh-CN" sz="4400">
                <a:solidFill>
                  <a:srgbClr val="000000"/>
                </a:solidFill>
              </a:rPr>
              <a:t>rying.</a:t>
            </a:r>
            <a:endParaRPr lang="zh-CN" sz="440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789</Words>
  <Application>WPS 演示</Application>
  <PresentationFormat/>
  <Paragraphs>63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Arial</vt:lpstr>
      <vt:lpstr>宋体</vt:lpstr>
      <vt:lpstr>Wingdings</vt:lpstr>
      <vt:lpstr>Noto Serif</vt:lpstr>
      <vt:lpstr>Calibri Light</vt:lpstr>
      <vt:lpstr>Courier New</vt:lpstr>
      <vt:lpstr>Calibri</vt:lpstr>
      <vt:lpstr>Lucida Sans Unicode</vt:lpstr>
      <vt:lpstr>微软雅黑</vt:lpstr>
      <vt:lpstr>Arial Unicode MS</vt:lpstr>
      <vt:lpstr>Times New Roman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4</cp:revision>
  <dcterms:created xsi:type="dcterms:W3CDTF">2017-10-02T10:30:45Z</dcterms:created>
  <dcterms:modified xsi:type="dcterms:W3CDTF">2017-10-02T10:34:45Z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2052-10.1.0.6750</vt:lpwstr>
  </property>
</Properties>
</file>