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67" r:id="rId5"/>
    <p:sldId id="266" r:id="rId6"/>
    <p:sldId id="265" r:id="rId7"/>
    <p:sldId id="264" r:id="rId8"/>
    <p:sldId id="262" r:id="rId9"/>
    <p:sldId id="263" r:id="rId10"/>
    <p:sldId id="261" r:id="rId11"/>
    <p:sldId id="268" r:id="rId12"/>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2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CF3715-199A-4C21-A6D5-0695ED278C7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pic>
        <p:nvPicPr>
          <p:cNvPr id="7" name="Picture 4" descr="C:\Users\Thinkpad\Desktop\n.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1" cy="686011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Thinkpad\Desktop\26.png"/>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b="88437"/>
          <a:stretch>
            <a:fillRect/>
          </a:stretch>
        </p:blipFill>
        <p:spPr bwMode="auto">
          <a:xfrm>
            <a:off x="0" y="0"/>
            <a:ext cx="12192000" cy="7932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3" Type="http://schemas.openxmlformats.org/officeDocument/2006/relationships/slideLayout" Target="../slideLayouts/slideLayout12.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0.xml"/><Relationship Id="rId1" Type="http://schemas.openxmlformats.org/officeDocument/2006/relationships/tags" Target="../tags/tag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2" name="文本框 1"/>
          <p:cNvSpPr txBox="1"/>
          <p:nvPr/>
        </p:nvSpPr>
        <p:spPr>
          <a:xfrm>
            <a:off x="1007435" y="1988840"/>
            <a:ext cx="9313035" cy="3048000"/>
          </a:xfrm>
          <a:prstGeom prst="rect">
            <a:avLst/>
          </a:prstGeom>
          <a:noFill/>
        </p:spPr>
        <p:txBody>
          <a:bodyPr wrap="square" rtlCol="0">
            <a:spAutoFit/>
          </a:bodyPr>
          <a:lstStyle/>
          <a:p>
            <a:pPr algn="ctr">
              <a:lnSpc>
                <a:spcPct val="150000"/>
              </a:lnSpc>
            </a:pPr>
            <a:r>
              <a:rPr lang="zh-CN" altLang="en-US" sz="4265" dirty="0">
                <a:latin typeface="黑体" panose="02010609060101010101" pitchFamily="49" charset="-122"/>
                <a:ea typeface="黑体" panose="02010609060101010101" pitchFamily="49" charset="-122"/>
              </a:rPr>
              <a:t>第十八章  中世纪后期的西欧</a:t>
            </a:r>
            <a:endParaRPr lang="en-US" altLang="zh-CN" sz="4265" dirty="0">
              <a:latin typeface="黑体" panose="02010609060101010101" pitchFamily="49" charset="-122"/>
              <a:ea typeface="黑体" panose="02010609060101010101" pitchFamily="49" charset="-122"/>
            </a:endParaRPr>
          </a:p>
          <a:p>
            <a:pPr algn="ctr">
              <a:lnSpc>
                <a:spcPct val="150000"/>
              </a:lnSpc>
            </a:pPr>
            <a:r>
              <a:rPr lang="zh-CN" altLang="en-US" sz="4265" dirty="0">
                <a:latin typeface="黑体" panose="02010609060101010101" pitchFamily="49" charset="-122"/>
                <a:ea typeface="黑体" panose="02010609060101010101" pitchFamily="49" charset="-122"/>
              </a:rPr>
              <a:t>（</a:t>
            </a:r>
            <a:r>
              <a:rPr lang="en-US" altLang="zh-CN" sz="4265" dirty="0">
                <a:latin typeface="黑体" panose="02010609060101010101" pitchFamily="49" charset="-122"/>
                <a:ea typeface="黑体" panose="02010609060101010101" pitchFamily="49" charset="-122"/>
              </a:rPr>
              <a:t>14-15</a:t>
            </a:r>
            <a:r>
              <a:rPr lang="zh-CN" altLang="en-US" sz="4265" dirty="0">
                <a:latin typeface="黑体" panose="02010609060101010101" pitchFamily="49" charset="-122"/>
                <a:ea typeface="黑体" panose="02010609060101010101" pitchFamily="49" charset="-122"/>
              </a:rPr>
              <a:t>世纪）</a:t>
            </a:r>
            <a:endParaRPr lang="zh-CN" altLang="en-US" sz="4265" dirty="0">
              <a:latin typeface="黑体" panose="02010609060101010101" pitchFamily="49" charset="-122"/>
              <a:ea typeface="黑体" panose="02010609060101010101" pitchFamily="49" charset="-122"/>
            </a:endParaRPr>
          </a:p>
          <a:p>
            <a:pPr algn="ctr">
              <a:lnSpc>
                <a:spcPct val="150000"/>
              </a:lnSpc>
            </a:pPr>
            <a:r>
              <a:rPr lang="zh-CN" altLang="en-US" sz="4265" dirty="0">
                <a:latin typeface="黑体" panose="02010609060101010101" pitchFamily="49" charset="-122"/>
                <a:ea typeface="黑体" panose="02010609060101010101" pitchFamily="49" charset="-122"/>
              </a:rPr>
              <a:t>说课课件</a:t>
            </a:r>
            <a:endParaRPr lang="en-US" altLang="zh-CN" sz="4265" dirty="0">
              <a:latin typeface="黑体" panose="02010609060101010101" pitchFamily="49" charset="-122"/>
              <a:ea typeface="黑体" panose="02010609060101010101" pitchFamily="49" charset="-122"/>
            </a:endParaRPr>
          </a:p>
        </p:txBody>
      </p:sp>
      <p:sp>
        <p:nvSpPr>
          <p:cNvPr id="3" name="文本框 2"/>
          <p:cNvSpPr txBox="1"/>
          <p:nvPr/>
        </p:nvSpPr>
        <p:spPr>
          <a:xfrm>
            <a:off x="8145244" y="5264514"/>
            <a:ext cx="1878330" cy="501650"/>
          </a:xfrm>
          <a:prstGeom prst="rect">
            <a:avLst/>
          </a:prstGeom>
          <a:noFill/>
        </p:spPr>
        <p:txBody>
          <a:bodyPr wrap="none" rtlCol="0">
            <a:spAutoFit/>
          </a:bodyPr>
          <a:lstStyle/>
          <a:p>
            <a:r>
              <a:rPr lang="zh-CN" altLang="en-US" sz="2665" dirty="0">
                <a:latin typeface="黑体" panose="02010609060101010101" pitchFamily="49" charset="-122"/>
                <a:ea typeface="黑体" panose="02010609060101010101" pitchFamily="49" charset="-122"/>
              </a:rPr>
              <a:t>教师：张琼</a:t>
            </a:r>
            <a:endParaRPr lang="zh-CN" altLang="en-US" sz="2665" dirty="0">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med" p14:dur="699" advClick="0">
        <p:fade/>
      </p:transition>
    </mc:Choice>
    <mc:Fallback>
      <p:transition spd="med" advClick="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1048601" name="文本框 12"/>
          <p:cNvSpPr txBox="1"/>
          <p:nvPr>
            <p:custDataLst>
              <p:tags r:id="rId1"/>
            </p:custDataLst>
          </p:nvPr>
        </p:nvSpPr>
        <p:spPr>
          <a:xfrm>
            <a:off x="5035512" y="4045777"/>
            <a:ext cx="907200" cy="584775"/>
          </a:xfrm>
          <a:prstGeom prst="rect">
            <a:avLst/>
          </a:prstGeom>
          <a:noFill/>
        </p:spPr>
        <p:txBody>
          <a:bodyPr wrap="square" rtlCol="0">
            <a:normAutofit fontScale="90000"/>
          </a:bodyPr>
          <a:p>
            <a:pPr marL="0" marR="0" lvl="0" indent="0" algn="l" defTabSz="914400" rtl="0" eaLnBrk="1" fontAlgn="auto" latinLnBrk="0" hangingPunct="1">
              <a:lnSpc>
                <a:spcPct val="100000"/>
              </a:lnSpc>
              <a:spcBef>
                <a:spcPts val="0"/>
              </a:spcBef>
              <a:spcAft>
                <a:spcPts val="0"/>
              </a:spcAft>
              <a:buClrTx/>
              <a:buSzTx/>
              <a:buFontTx/>
              <a:buNone/>
            </a:pPr>
            <a:r>
              <a:rPr kumimoji="0" lang="en-US" altLang="zh-CN"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rPr>
              <a:t>04.</a:t>
            </a:r>
            <a:endParaRPr kumimoji="0" lang="zh-CN" altLang="en-US"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endParaRPr>
          </a:p>
        </p:txBody>
      </p:sp>
      <p:sp>
        <p:nvSpPr>
          <p:cNvPr id="4" name="文本框 6"/>
          <p:cNvSpPr txBox="1"/>
          <p:nvPr>
            <p:custDataLst>
              <p:tags r:id="rId2"/>
            </p:custDataLst>
          </p:nvPr>
        </p:nvSpPr>
        <p:spPr>
          <a:xfrm>
            <a:off x="6883997" y="1553302"/>
            <a:ext cx="907200" cy="584775"/>
          </a:xfrm>
          <a:prstGeom prst="rect">
            <a:avLst/>
          </a:prstGeom>
          <a:noFill/>
        </p:spPr>
        <p:txBody>
          <a:bodyPr wrap="square" rtlCol="0">
            <a:normAutofit fontScale="90000"/>
          </a:bodyPr>
          <a:p>
            <a:pPr marL="0" marR="0" lvl="0" indent="0" algn="l" defTabSz="914400" rtl="0" eaLnBrk="1" fontAlgn="auto" latinLnBrk="0" hangingPunct="1">
              <a:lnSpc>
                <a:spcPct val="100000"/>
              </a:lnSpc>
              <a:spcBef>
                <a:spcPts val="0"/>
              </a:spcBef>
              <a:spcAft>
                <a:spcPts val="0"/>
              </a:spcAft>
              <a:buClrTx/>
              <a:buSzTx/>
              <a:buFontTx/>
              <a:buNone/>
            </a:pPr>
            <a:r>
              <a:rPr kumimoji="0" lang="en-US" altLang="zh-CN" sz="3200" b="1" i="0" u="none" strike="noStrike" kern="1200" cap="none" spc="0" normalizeH="0" baseline="0" noProof="0" dirty="0">
                <a:ln>
                  <a:noFill/>
                </a:ln>
                <a:solidFill>
                  <a:schemeClr val="tx1">
                    <a:lumMod val="65000"/>
                    <a:lumOff val="35000"/>
                  </a:schemeClr>
                </a:solidFill>
                <a:effectLst/>
                <a:uLnTx/>
                <a:uFillTx/>
                <a:latin typeface="微软雅黑" panose="020B0503020204020204" charset="-122"/>
                <a:ea typeface="微软雅黑" panose="020B0503020204020204" charset="-122"/>
                <a:cs typeface="+mn-cs"/>
              </a:rPr>
              <a:t>01.</a:t>
            </a:r>
            <a:endParaRPr kumimoji="0" lang="zh-CN" altLang="en-US" sz="3200" b="1" i="0" u="none" strike="noStrike" kern="1200" cap="none" spc="0" normalizeH="0" baseline="0" noProof="0" dirty="0">
              <a:ln>
                <a:noFill/>
              </a:ln>
              <a:solidFill>
                <a:schemeClr val="tx1">
                  <a:lumMod val="65000"/>
                  <a:lumOff val="35000"/>
                </a:schemeClr>
              </a:solidFill>
              <a:effectLst/>
              <a:uLnTx/>
              <a:uFillTx/>
              <a:latin typeface="微软雅黑" panose="020B0503020204020204" charset="-122"/>
              <a:ea typeface="微软雅黑" panose="020B0503020204020204" charset="-122"/>
              <a:cs typeface="+mn-cs"/>
            </a:endParaRPr>
          </a:p>
        </p:txBody>
      </p:sp>
      <p:sp>
        <p:nvSpPr>
          <p:cNvPr id="5" name="文本框 8"/>
          <p:cNvSpPr txBox="1"/>
          <p:nvPr>
            <p:custDataLst>
              <p:tags r:id="rId3"/>
            </p:custDataLst>
          </p:nvPr>
        </p:nvSpPr>
        <p:spPr>
          <a:xfrm>
            <a:off x="6236297" y="2384339"/>
            <a:ext cx="907200" cy="584775"/>
          </a:xfrm>
          <a:prstGeom prst="rect">
            <a:avLst/>
          </a:prstGeom>
          <a:noFill/>
        </p:spPr>
        <p:txBody>
          <a:bodyPr wrap="square" rtlCol="0">
            <a:normAutofit fontScale="90000"/>
          </a:bodyPr>
          <a:p>
            <a:pPr marL="0" marR="0" lvl="0" indent="0" algn="l" defTabSz="914400" rtl="0" eaLnBrk="1" fontAlgn="auto" latinLnBrk="0" hangingPunct="1">
              <a:lnSpc>
                <a:spcPct val="100000"/>
              </a:lnSpc>
              <a:spcBef>
                <a:spcPts val="0"/>
              </a:spcBef>
              <a:spcAft>
                <a:spcPts val="0"/>
              </a:spcAft>
              <a:buClrTx/>
              <a:buSzTx/>
              <a:buFontTx/>
              <a:buNone/>
            </a:pPr>
            <a:r>
              <a:rPr kumimoji="0" lang="en-US" altLang="zh-CN"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rPr>
              <a:t>02.</a:t>
            </a:r>
            <a:endParaRPr kumimoji="0" lang="zh-CN" altLang="en-US"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endParaRPr>
          </a:p>
        </p:txBody>
      </p:sp>
      <p:sp>
        <p:nvSpPr>
          <p:cNvPr id="6" name="文本框 11"/>
          <p:cNvSpPr txBox="1"/>
          <p:nvPr>
            <p:custDataLst>
              <p:tags r:id="rId4"/>
            </p:custDataLst>
          </p:nvPr>
        </p:nvSpPr>
        <p:spPr>
          <a:xfrm>
            <a:off x="5610822" y="3215376"/>
            <a:ext cx="907200" cy="584775"/>
          </a:xfrm>
          <a:prstGeom prst="rect">
            <a:avLst/>
          </a:prstGeom>
          <a:noFill/>
        </p:spPr>
        <p:txBody>
          <a:bodyPr wrap="square" rtlCol="0">
            <a:normAutofit fontScale="90000"/>
          </a:bodyPr>
          <a:p>
            <a:pPr marL="0" marR="0" lvl="0" indent="0" algn="l" defTabSz="914400" rtl="0" eaLnBrk="1" fontAlgn="auto" latinLnBrk="0" hangingPunct="1">
              <a:lnSpc>
                <a:spcPct val="100000"/>
              </a:lnSpc>
              <a:spcBef>
                <a:spcPts val="0"/>
              </a:spcBef>
              <a:spcAft>
                <a:spcPts val="0"/>
              </a:spcAft>
              <a:buClrTx/>
              <a:buSzTx/>
              <a:buFontTx/>
              <a:buNone/>
            </a:pPr>
            <a:r>
              <a:rPr kumimoji="0" lang="en-US" altLang="zh-CN"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rPr>
              <a:t>03.</a:t>
            </a:r>
            <a:endParaRPr kumimoji="0" lang="zh-CN" altLang="en-US"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endParaRPr>
          </a:p>
        </p:txBody>
      </p:sp>
      <p:sp>
        <p:nvSpPr>
          <p:cNvPr id="7" name="文本框 13"/>
          <p:cNvSpPr txBox="1"/>
          <p:nvPr>
            <p:custDataLst>
              <p:tags r:id="rId5"/>
            </p:custDataLst>
          </p:nvPr>
        </p:nvSpPr>
        <p:spPr>
          <a:xfrm>
            <a:off x="7979410" y="1645920"/>
            <a:ext cx="2423160" cy="400050"/>
          </a:xfrm>
          <a:prstGeom prst="rect">
            <a:avLst/>
          </a:prstGeom>
          <a:noFill/>
        </p:spPr>
        <p:txBody>
          <a:bodyPr wrap="square" rtlCol="0" anchor="ctr">
            <a:noAutofit/>
          </a:bodyPr>
          <a:p>
            <a:pPr lvl="0"/>
            <a:r>
              <a:rPr lang="zh-CN" altLang="en-US" sz="2000" b="1" spc="200" dirty="0">
                <a:solidFill>
                  <a:schemeClr val="tx1">
                    <a:lumMod val="65000"/>
                    <a:lumOff val="35000"/>
                  </a:schemeClr>
                </a:solidFill>
                <a:ea typeface="微软雅黑" panose="020B0503020204020204" charset="-122"/>
              </a:rPr>
              <a:t>说教材</a:t>
            </a:r>
            <a:endParaRPr lang="zh-CN" altLang="en-US" sz="2000" b="1" spc="200" dirty="0">
              <a:solidFill>
                <a:schemeClr val="tx1">
                  <a:lumMod val="65000"/>
                  <a:lumOff val="35000"/>
                </a:schemeClr>
              </a:solidFill>
              <a:ea typeface="微软雅黑" panose="020B0503020204020204" charset="-122"/>
            </a:endParaRPr>
          </a:p>
        </p:txBody>
      </p:sp>
      <p:sp>
        <p:nvSpPr>
          <p:cNvPr id="8" name="文本框 15"/>
          <p:cNvSpPr txBox="1"/>
          <p:nvPr>
            <p:custDataLst>
              <p:tags r:id="rId6"/>
            </p:custDataLst>
          </p:nvPr>
        </p:nvSpPr>
        <p:spPr>
          <a:xfrm>
            <a:off x="7299325" y="2476500"/>
            <a:ext cx="2423160" cy="400050"/>
          </a:xfrm>
          <a:prstGeom prst="rect">
            <a:avLst/>
          </a:prstGeom>
          <a:noFill/>
        </p:spPr>
        <p:txBody>
          <a:bodyPr wrap="square" rtlCol="0" anchor="ctr">
            <a:noAutofit/>
          </a:bodyPr>
          <a:p>
            <a:pPr lvl="0"/>
            <a:r>
              <a:rPr lang="zh-CN" altLang="en-US" sz="2000" b="1" spc="200" dirty="0">
                <a:solidFill>
                  <a:schemeClr val="tx1">
                    <a:lumMod val="65000"/>
                    <a:lumOff val="35000"/>
                  </a:schemeClr>
                </a:solidFill>
                <a:ea typeface="微软雅黑" panose="020B0503020204020204" charset="-122"/>
              </a:rPr>
              <a:t>说学情</a:t>
            </a:r>
            <a:endParaRPr lang="zh-CN" altLang="en-US" sz="2000" b="1" spc="200" dirty="0">
              <a:solidFill>
                <a:schemeClr val="tx1">
                  <a:lumMod val="65000"/>
                  <a:lumOff val="35000"/>
                </a:schemeClr>
              </a:solidFill>
              <a:ea typeface="微软雅黑" panose="020B0503020204020204" charset="-122"/>
            </a:endParaRPr>
          </a:p>
        </p:txBody>
      </p:sp>
      <p:sp>
        <p:nvSpPr>
          <p:cNvPr id="9" name="文本框 16"/>
          <p:cNvSpPr txBox="1"/>
          <p:nvPr>
            <p:custDataLst>
              <p:tags r:id="rId7"/>
            </p:custDataLst>
          </p:nvPr>
        </p:nvSpPr>
        <p:spPr>
          <a:xfrm>
            <a:off x="6679565" y="3307715"/>
            <a:ext cx="2423160" cy="400050"/>
          </a:xfrm>
          <a:prstGeom prst="rect">
            <a:avLst/>
          </a:prstGeom>
          <a:noFill/>
        </p:spPr>
        <p:txBody>
          <a:bodyPr wrap="square" rtlCol="0" anchor="ctr">
            <a:noAutofit/>
          </a:bodyPr>
          <a:p>
            <a:pPr lvl="0"/>
            <a:r>
              <a:rPr lang="zh-CN" altLang="en-US" sz="2000" b="1" spc="200" dirty="0">
                <a:solidFill>
                  <a:schemeClr val="tx1">
                    <a:lumMod val="65000"/>
                    <a:lumOff val="35000"/>
                  </a:schemeClr>
                </a:solidFill>
                <a:ea typeface="微软雅黑" panose="020B0503020204020204" charset="-122"/>
              </a:rPr>
              <a:t>说教学重难点</a:t>
            </a:r>
            <a:endParaRPr lang="zh-CN" altLang="en-US" sz="2000" b="1" spc="200" dirty="0">
              <a:solidFill>
                <a:schemeClr val="tx1">
                  <a:lumMod val="65000"/>
                  <a:lumOff val="35000"/>
                </a:schemeClr>
              </a:solidFill>
              <a:ea typeface="微软雅黑" panose="020B0503020204020204" charset="-122"/>
            </a:endParaRPr>
          </a:p>
        </p:txBody>
      </p:sp>
      <p:sp>
        <p:nvSpPr>
          <p:cNvPr id="10" name="文本框 17"/>
          <p:cNvSpPr txBox="1"/>
          <p:nvPr>
            <p:custDataLst>
              <p:tags r:id="rId8"/>
            </p:custDataLst>
          </p:nvPr>
        </p:nvSpPr>
        <p:spPr>
          <a:xfrm>
            <a:off x="6126480" y="4138930"/>
            <a:ext cx="2423160" cy="400050"/>
          </a:xfrm>
          <a:prstGeom prst="rect">
            <a:avLst/>
          </a:prstGeom>
          <a:noFill/>
        </p:spPr>
        <p:txBody>
          <a:bodyPr wrap="square" rtlCol="0" anchor="ctr">
            <a:noAutofit/>
          </a:bodyPr>
          <a:p>
            <a:pPr lvl="0"/>
            <a:r>
              <a:rPr lang="zh-CN" altLang="en-US" sz="2000" b="1" spc="200" dirty="0">
                <a:solidFill>
                  <a:schemeClr val="tx1">
                    <a:lumMod val="65000"/>
                    <a:lumOff val="35000"/>
                  </a:schemeClr>
                </a:solidFill>
                <a:ea typeface="微软雅黑" panose="020B0503020204020204" charset="-122"/>
              </a:rPr>
              <a:t>说教学目标</a:t>
            </a:r>
            <a:endParaRPr lang="zh-CN" altLang="en-US" sz="2000" b="1" spc="200" dirty="0">
              <a:solidFill>
                <a:schemeClr val="tx1">
                  <a:lumMod val="65000"/>
                  <a:lumOff val="35000"/>
                </a:schemeClr>
              </a:solidFill>
              <a:ea typeface="微软雅黑" panose="020B0503020204020204" charset="-122"/>
            </a:endParaRPr>
          </a:p>
        </p:txBody>
      </p:sp>
      <p:sp>
        <p:nvSpPr>
          <p:cNvPr id="1048597" name="文本框 2"/>
          <p:cNvSpPr txBox="1"/>
          <p:nvPr>
            <p:custDataLst>
              <p:tags r:id="rId9"/>
            </p:custDataLst>
          </p:nvPr>
        </p:nvSpPr>
        <p:spPr>
          <a:xfrm>
            <a:off x="1537204" y="2317762"/>
            <a:ext cx="3143250" cy="923330"/>
          </a:xfrm>
          <a:prstGeom prst="rect">
            <a:avLst/>
          </a:prstGeom>
          <a:noFill/>
        </p:spPr>
        <p:txBody>
          <a:bodyPr wrap="square" rtlCol="0" anchor="b">
            <a:normAutofit fontScale="90000"/>
          </a:bodyPr>
          <a:p>
            <a:pPr marL="0" marR="0" lvl="0" indent="0" algn="ctr" defTabSz="914400" rtl="0" eaLnBrk="1" fontAlgn="auto" latinLnBrk="0" hangingPunct="1">
              <a:lnSpc>
                <a:spcPct val="100000"/>
              </a:lnSpc>
              <a:spcBef>
                <a:spcPts val="0"/>
              </a:spcBef>
              <a:spcAft>
                <a:spcPts val="0"/>
              </a:spcAft>
              <a:buClrTx/>
              <a:buSzTx/>
              <a:buFontTx/>
              <a:buNone/>
            </a:pPr>
            <a:r>
              <a:rPr kumimoji="0" lang="zh-CN" altLang="en-US" sz="5400" b="1" i="0" u="none" strike="noStrike" kern="1200" cap="none" spc="3000" normalizeH="0" baseline="0" noProof="0" dirty="0">
                <a:ln>
                  <a:noFill/>
                </a:ln>
                <a:solidFill>
                  <a:schemeClr val="tx1">
                    <a:lumMod val="75000"/>
                    <a:lumOff val="25000"/>
                  </a:schemeClr>
                </a:solidFill>
                <a:effectLst/>
                <a:uLnTx/>
                <a:uFillTx/>
                <a:latin typeface="微软雅黑" panose="020B0503020204020204" charset="-122"/>
                <a:ea typeface="微软雅黑" panose="020B0503020204020204" charset="-122"/>
                <a:cs typeface="+mn-cs"/>
              </a:rPr>
              <a:t>目录</a:t>
            </a:r>
            <a:endParaRPr kumimoji="0" lang="zh-CN" altLang="en-US" sz="5400" b="1" i="0" u="none" strike="noStrike" kern="1200" cap="none" spc="3000" normalizeH="0" baseline="0" noProof="0" dirty="0">
              <a:ln>
                <a:noFill/>
              </a:ln>
              <a:solidFill>
                <a:schemeClr val="tx1">
                  <a:lumMod val="75000"/>
                  <a:lumOff val="25000"/>
                </a:schemeClr>
              </a:solidFill>
              <a:effectLst/>
              <a:uLnTx/>
              <a:uFillTx/>
              <a:latin typeface="微软雅黑" panose="020B0503020204020204" charset="-122"/>
              <a:ea typeface="微软雅黑" panose="020B0503020204020204" charset="-122"/>
              <a:cs typeface="+mn-cs"/>
            </a:endParaRPr>
          </a:p>
        </p:txBody>
      </p:sp>
      <p:sp>
        <p:nvSpPr>
          <p:cNvPr id="1048602" name="文本框 25"/>
          <p:cNvSpPr txBox="1"/>
          <p:nvPr>
            <p:custDataLst>
              <p:tags r:id="rId10"/>
            </p:custDataLst>
          </p:nvPr>
        </p:nvSpPr>
        <p:spPr>
          <a:xfrm>
            <a:off x="1873520" y="3257298"/>
            <a:ext cx="2090645" cy="523220"/>
          </a:xfrm>
          <a:prstGeom prst="rect">
            <a:avLst/>
          </a:prstGeom>
          <a:noFill/>
        </p:spPr>
        <p:txBody>
          <a:bodyPr wrap="square" rtlCol="0">
            <a:normAutofit fontScale="90000"/>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800" b="1"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rPr>
              <a:t>CATALOG</a:t>
            </a:r>
            <a:endParaRPr kumimoji="0" lang="en-US" altLang="zh-CN" sz="2800" b="1"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endParaRPr>
          </a:p>
        </p:txBody>
      </p:sp>
      <p:sp>
        <p:nvSpPr>
          <p:cNvPr id="11" name="文本框 12"/>
          <p:cNvSpPr txBox="1"/>
          <p:nvPr>
            <p:custDataLst>
              <p:tags r:id="rId11"/>
            </p:custDataLst>
          </p:nvPr>
        </p:nvSpPr>
        <p:spPr>
          <a:xfrm>
            <a:off x="4387812" y="4876992"/>
            <a:ext cx="907200" cy="584775"/>
          </a:xfrm>
          <a:prstGeom prst="rect">
            <a:avLst/>
          </a:prstGeom>
          <a:noFill/>
        </p:spPr>
        <p:txBody>
          <a:bodyPr wrap="square" rtlCol="0">
            <a:normAutofit fontScale="90000"/>
          </a:bodyPr>
          <a:p>
            <a:pPr marL="0" marR="0" lvl="0" indent="0" algn="l" defTabSz="914400" rtl="0" eaLnBrk="1" fontAlgn="auto" latinLnBrk="0" hangingPunct="1">
              <a:lnSpc>
                <a:spcPct val="100000"/>
              </a:lnSpc>
              <a:spcBef>
                <a:spcPts val="0"/>
              </a:spcBef>
              <a:spcAft>
                <a:spcPts val="0"/>
              </a:spcAft>
              <a:buClrTx/>
              <a:buSzTx/>
              <a:buFontTx/>
              <a:buNone/>
            </a:pPr>
            <a:r>
              <a:rPr kumimoji="0" lang="en-US" altLang="zh-CN"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rPr>
              <a:t>05.</a:t>
            </a:r>
            <a:endParaRPr kumimoji="0" lang="zh-CN" altLang="en-US" sz="3200" b="1" i="0" u="none" strike="noStrike" kern="1200" cap="none" spc="0" normalizeH="0" baseline="0" noProof="0">
              <a:ln>
                <a:noFill/>
              </a:ln>
              <a:solidFill>
                <a:schemeClr val="tx1">
                  <a:lumMod val="65000"/>
                  <a:lumOff val="35000"/>
                </a:schemeClr>
              </a:solidFill>
              <a:effectLst/>
              <a:uLnTx/>
              <a:uFillTx/>
              <a:latin typeface="微软雅黑" panose="020B0503020204020204" charset="-122"/>
              <a:ea typeface="微软雅黑" panose="020B0503020204020204" charset="-122"/>
              <a:cs typeface="+mn-cs"/>
            </a:endParaRPr>
          </a:p>
        </p:txBody>
      </p:sp>
      <p:sp>
        <p:nvSpPr>
          <p:cNvPr id="12" name="文本框 17"/>
          <p:cNvSpPr txBox="1"/>
          <p:nvPr>
            <p:custDataLst>
              <p:tags r:id="rId12"/>
            </p:custDataLst>
          </p:nvPr>
        </p:nvSpPr>
        <p:spPr>
          <a:xfrm>
            <a:off x="5478780" y="4970145"/>
            <a:ext cx="2423160" cy="400050"/>
          </a:xfrm>
          <a:prstGeom prst="rect">
            <a:avLst/>
          </a:prstGeom>
          <a:noFill/>
        </p:spPr>
        <p:txBody>
          <a:bodyPr wrap="square" rtlCol="0" anchor="ctr">
            <a:noAutofit/>
          </a:bodyPr>
          <a:p>
            <a:pPr lvl="0"/>
            <a:r>
              <a:rPr lang="zh-CN" altLang="en-US" sz="2000" b="1" spc="200" dirty="0">
                <a:solidFill>
                  <a:schemeClr val="tx1">
                    <a:lumMod val="65000"/>
                    <a:lumOff val="35000"/>
                  </a:schemeClr>
                </a:solidFill>
                <a:ea typeface="微软雅黑" panose="020B0503020204020204" charset="-122"/>
              </a:rPr>
              <a:t>说教学方法</a:t>
            </a:r>
            <a:endParaRPr lang="zh-CN" altLang="en-US" sz="2000" b="1" spc="200" dirty="0">
              <a:solidFill>
                <a:schemeClr val="tx1">
                  <a:lumMod val="65000"/>
                  <a:lumOff val="35000"/>
                </a:schemeClr>
              </a:solidFill>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3" name="文本框 2"/>
          <p:cNvSpPr txBox="1"/>
          <p:nvPr/>
        </p:nvSpPr>
        <p:spPr>
          <a:xfrm>
            <a:off x="1670050" y="1791970"/>
            <a:ext cx="8602345" cy="3969385"/>
          </a:xfrm>
          <a:prstGeom prst="rect">
            <a:avLst/>
          </a:prstGeom>
          <a:noFill/>
        </p:spPr>
        <p:txBody>
          <a:bodyPr wrap="square" rtlCol="0">
            <a:spAutoFit/>
          </a:bodyPr>
          <a:p>
            <a:pPr indent="457200" fontAlgn="auto">
              <a:lnSpc>
                <a:spcPct val="150000"/>
              </a:lnSpc>
              <a:spcBef>
                <a:spcPts val="0"/>
              </a:spcBef>
              <a:spcAft>
                <a:spcPts val="0"/>
              </a:spcAft>
            </a:pPr>
            <a:r>
              <a:rPr lang="zh-CN" altLang="en-US" sz="2400">
                <a:latin typeface="+mn-ea"/>
                <a:cs typeface="+mn-ea"/>
              </a:rPr>
              <a:t>本节课选自</a:t>
            </a:r>
            <a:r>
              <a:rPr lang="zh-CN" altLang="en-US" sz="2400">
                <a:solidFill>
                  <a:srgbClr val="FF0000"/>
                </a:solidFill>
                <a:latin typeface="+mn-ea"/>
                <a:cs typeface="+mn-ea"/>
              </a:rPr>
              <a:t>马工程重点教材</a:t>
            </a:r>
            <a:r>
              <a:rPr lang="zh-CN" altLang="en-US" sz="2400">
                <a:latin typeface="+mn-ea"/>
                <a:cs typeface="+mn-ea"/>
              </a:rPr>
              <a:t>《世界古代史》下册第十八章《中世纪后期的西欧（14-15世纪）》，在世界中世纪史的研究中，14-15世纪被称为是西欧社会的转型时期，是西欧走出中世纪走向近代文明的转折期，黑死病之后西欧宗教改革运动以及文艺复兴的出现又在思想上为其发展资本主义铺平了道路。因此本节课是</a:t>
            </a:r>
            <a:r>
              <a:rPr lang="zh-CN" altLang="en-US" sz="2400">
                <a:solidFill>
                  <a:srgbClr val="FF0000"/>
                </a:solidFill>
                <a:latin typeface="+mn-ea"/>
                <a:cs typeface="+mn-ea"/>
              </a:rPr>
              <a:t>承上启下</a:t>
            </a:r>
            <a:r>
              <a:rPr lang="zh-CN" altLang="en-US" sz="2400">
                <a:latin typeface="+mn-ea"/>
                <a:cs typeface="+mn-ea"/>
              </a:rPr>
              <a:t>的内容，对我们《世界近代史》的学习有着重要意义。</a:t>
            </a:r>
            <a:endParaRPr lang="zh-CN" altLang="en-US" sz="2400">
              <a:latin typeface="+mn-ea"/>
              <a:cs typeface="+mn-ea"/>
            </a:endParaRPr>
          </a:p>
        </p:txBody>
      </p:sp>
      <p:sp>
        <p:nvSpPr>
          <p:cNvPr id="4" name="燕尾形 3"/>
          <p:cNvSpPr/>
          <p:nvPr/>
        </p:nvSpPr>
        <p:spPr>
          <a:xfrm>
            <a:off x="1950720" y="899795"/>
            <a:ext cx="2977515" cy="678180"/>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p>
            <a:pPr algn="ctr"/>
            <a:r>
              <a:rPr lang="zh-CN" altLang="en-US" sz="4265" dirty="0">
                <a:solidFill>
                  <a:schemeClr val="tx1"/>
                </a:solidFill>
                <a:latin typeface="黑体" panose="02010609060101010101" pitchFamily="49" charset="-122"/>
                <a:ea typeface="黑体" panose="02010609060101010101" pitchFamily="49" charset="-122"/>
              </a:rPr>
              <a:t>说教材</a:t>
            </a:r>
            <a:endParaRPr lang="zh-CN" altLang="en-US"/>
          </a:p>
        </p:txBody>
      </p:sp>
      <p:sp>
        <p:nvSpPr>
          <p:cNvPr id="9" name="菱形 8"/>
          <p:cNvSpPr/>
          <p:nvPr/>
        </p:nvSpPr>
        <p:spPr>
          <a:xfrm>
            <a:off x="371475" y="473075"/>
            <a:ext cx="1422400" cy="1532255"/>
          </a:xfrm>
          <a:prstGeom prst="diamond">
            <a:avLst/>
          </a:prstGeom>
        </p:spPr>
        <p:style>
          <a:lnRef idx="1">
            <a:schemeClr val="accent3"/>
          </a:lnRef>
          <a:fillRef idx="2">
            <a:schemeClr val="accent3"/>
          </a:fillRef>
          <a:effectRef idx="1">
            <a:schemeClr val="accent3"/>
          </a:effectRef>
          <a:fontRef idx="minor">
            <a:schemeClr val="dk1"/>
          </a:fontRef>
        </p:style>
        <p:txBody>
          <a:bodyPr rtlCol="0" anchor="ctr"/>
          <a:p>
            <a:pPr algn="ctr"/>
            <a:endParaRPr lang="zh-CN" altLang="en-US"/>
          </a:p>
        </p:txBody>
      </p:sp>
      <p:sp>
        <p:nvSpPr>
          <p:cNvPr id="1048652" name="矩形 12"/>
          <p:cNvSpPr/>
          <p:nvPr>
            <p:custDataLst>
              <p:tags r:id="rId1"/>
            </p:custDataLst>
          </p:nvPr>
        </p:nvSpPr>
        <p:spPr>
          <a:xfrm>
            <a:off x="656832" y="473263"/>
            <a:ext cx="851223" cy="15312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rPr>
              <a:t>1</a:t>
            </a:r>
            <a:endPar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cxnSp>
        <p:nvCxnSpPr>
          <p:cNvPr id="10" name="直接连接符 9"/>
          <p:cNvCxnSpPr/>
          <p:nvPr/>
        </p:nvCxnSpPr>
        <p:spPr>
          <a:xfrm>
            <a:off x="1670050" y="1791970"/>
            <a:ext cx="8519795" cy="0"/>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3" name="文本框 2"/>
          <p:cNvSpPr txBox="1"/>
          <p:nvPr/>
        </p:nvSpPr>
        <p:spPr>
          <a:xfrm>
            <a:off x="1670050" y="1791970"/>
            <a:ext cx="8602345" cy="3415030"/>
          </a:xfrm>
          <a:prstGeom prst="rect">
            <a:avLst/>
          </a:prstGeom>
          <a:noFill/>
        </p:spPr>
        <p:txBody>
          <a:bodyPr wrap="square" rtlCol="0">
            <a:spAutoFit/>
          </a:bodyPr>
          <a:p>
            <a:pPr indent="457200" fontAlgn="auto">
              <a:lnSpc>
                <a:spcPct val="150000"/>
              </a:lnSpc>
              <a:spcBef>
                <a:spcPts val="0"/>
              </a:spcBef>
              <a:spcAft>
                <a:spcPts val="0"/>
              </a:spcAft>
            </a:pPr>
            <a:r>
              <a:rPr lang="zh-CN" altLang="en-US" sz="2400">
                <a:latin typeface="+mn-ea"/>
                <a:cs typeface="+mn-ea"/>
              </a:rPr>
              <a:t>我们在本书第十三章</a:t>
            </a:r>
            <a:r>
              <a:rPr lang="zh-CN" altLang="en-US" sz="2400">
                <a:solidFill>
                  <a:srgbClr val="FF0000"/>
                </a:solidFill>
                <a:latin typeface="+mn-ea"/>
                <a:cs typeface="+mn-ea"/>
              </a:rPr>
              <a:t>《中世纪前期的西欧5-14世纪》</a:t>
            </a:r>
            <a:r>
              <a:rPr lang="zh-CN" altLang="en-US" sz="2400">
                <a:latin typeface="+mn-ea"/>
                <a:cs typeface="+mn-ea"/>
              </a:rPr>
              <a:t>已经对西欧封建制度的产生，采邑制的形成以及领主的政治、经济状况、庄园的管理，税收制度、乃至中世纪前期思想文化特征有所了解。因此我们本课的学习可以和第13章进行对比，从而感受并理解学界何以将黑死病作为中世纪的转折点，到底对对西欧又产生了怎样深刻的影响。</a:t>
            </a:r>
            <a:endParaRPr lang="zh-CN" altLang="en-US" sz="2400">
              <a:latin typeface="+mn-ea"/>
              <a:cs typeface="+mn-ea"/>
            </a:endParaRPr>
          </a:p>
        </p:txBody>
      </p:sp>
      <p:sp>
        <p:nvSpPr>
          <p:cNvPr id="4" name="燕尾形 3"/>
          <p:cNvSpPr/>
          <p:nvPr/>
        </p:nvSpPr>
        <p:spPr>
          <a:xfrm>
            <a:off x="1950720" y="899795"/>
            <a:ext cx="2977515" cy="678180"/>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p>
            <a:pPr algn="ctr"/>
            <a:r>
              <a:rPr lang="zh-CN" altLang="en-US" sz="4265" dirty="0">
                <a:solidFill>
                  <a:schemeClr val="tx1"/>
                </a:solidFill>
                <a:latin typeface="黑体" panose="02010609060101010101" pitchFamily="49" charset="-122"/>
                <a:ea typeface="黑体" panose="02010609060101010101" pitchFamily="49" charset="-122"/>
              </a:rPr>
              <a:t>说学情</a:t>
            </a:r>
            <a:endParaRPr lang="zh-CN" altLang="en-US"/>
          </a:p>
        </p:txBody>
      </p:sp>
      <p:sp>
        <p:nvSpPr>
          <p:cNvPr id="9" name="菱形 8"/>
          <p:cNvSpPr/>
          <p:nvPr/>
        </p:nvSpPr>
        <p:spPr>
          <a:xfrm>
            <a:off x="371475" y="473075"/>
            <a:ext cx="1422400" cy="1532255"/>
          </a:xfrm>
          <a:prstGeom prst="diamond">
            <a:avLst/>
          </a:prstGeom>
        </p:spPr>
        <p:style>
          <a:lnRef idx="1">
            <a:schemeClr val="accent3"/>
          </a:lnRef>
          <a:fillRef idx="2">
            <a:schemeClr val="accent3"/>
          </a:fillRef>
          <a:effectRef idx="1">
            <a:schemeClr val="accent3"/>
          </a:effectRef>
          <a:fontRef idx="minor">
            <a:schemeClr val="dk1"/>
          </a:fontRef>
        </p:style>
        <p:txBody>
          <a:bodyPr rtlCol="0" anchor="ctr"/>
          <a:p>
            <a:pPr algn="ctr"/>
            <a:endParaRPr lang="zh-CN" altLang="en-US"/>
          </a:p>
        </p:txBody>
      </p:sp>
      <p:sp>
        <p:nvSpPr>
          <p:cNvPr id="1048652" name="矩形 12"/>
          <p:cNvSpPr/>
          <p:nvPr>
            <p:custDataLst>
              <p:tags r:id="rId1"/>
            </p:custDataLst>
          </p:nvPr>
        </p:nvSpPr>
        <p:spPr>
          <a:xfrm>
            <a:off x="656832" y="473263"/>
            <a:ext cx="851223" cy="15312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rPr>
              <a:t>2</a:t>
            </a:r>
            <a:endPar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cxnSp>
        <p:nvCxnSpPr>
          <p:cNvPr id="6" name="直接连接符 5"/>
          <p:cNvCxnSpPr/>
          <p:nvPr/>
        </p:nvCxnSpPr>
        <p:spPr>
          <a:xfrm>
            <a:off x="1670050" y="1791970"/>
            <a:ext cx="8519795" cy="0"/>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3" name="文本框 2"/>
          <p:cNvSpPr txBox="1"/>
          <p:nvPr/>
        </p:nvSpPr>
        <p:spPr>
          <a:xfrm>
            <a:off x="1670050" y="2275205"/>
            <a:ext cx="8602345" cy="2306955"/>
          </a:xfrm>
          <a:prstGeom prst="rect">
            <a:avLst/>
          </a:prstGeom>
          <a:noFill/>
        </p:spPr>
        <p:txBody>
          <a:bodyPr wrap="square" rtlCol="0">
            <a:spAutoFit/>
          </a:bodyPr>
          <a:p>
            <a:pPr indent="457200" fontAlgn="auto">
              <a:lnSpc>
                <a:spcPct val="150000"/>
              </a:lnSpc>
              <a:spcBef>
                <a:spcPts val="0"/>
              </a:spcBef>
              <a:spcAft>
                <a:spcPts val="0"/>
              </a:spcAft>
            </a:pPr>
            <a:r>
              <a:rPr lang="zh-CN" altLang="en-US" sz="2400">
                <a:latin typeface="+mn-ea"/>
                <a:cs typeface="+mn-ea"/>
              </a:rPr>
              <a:t>本课的重点是黑死病对西欧社会的</a:t>
            </a:r>
            <a:r>
              <a:rPr lang="zh-CN" altLang="en-US" sz="2400">
                <a:solidFill>
                  <a:srgbClr val="FF0000"/>
                </a:solidFill>
                <a:latin typeface="+mn-ea"/>
                <a:cs typeface="+mn-ea"/>
              </a:rPr>
              <a:t>影响</a:t>
            </a:r>
            <a:r>
              <a:rPr lang="zh-CN" altLang="en-US" sz="2400">
                <a:latin typeface="+mn-ea"/>
                <a:cs typeface="+mn-ea"/>
              </a:rPr>
              <a:t>；难点是理解黑死病之所以成为中世纪转型时期标志的</a:t>
            </a:r>
            <a:r>
              <a:rPr lang="zh-CN" altLang="en-US" sz="2400">
                <a:solidFill>
                  <a:srgbClr val="FF0000"/>
                </a:solidFill>
                <a:latin typeface="+mn-ea"/>
                <a:cs typeface="+mn-ea"/>
              </a:rPr>
              <a:t>原因</a:t>
            </a:r>
            <a:r>
              <a:rPr lang="zh-CN" altLang="en-US" sz="2400">
                <a:latin typeface="+mn-ea"/>
                <a:cs typeface="+mn-ea"/>
              </a:rPr>
              <a:t>，其为西欧社会带来巨大破坏的同时为西欧经济注入新的发展活力和提供新的发展契机的</a:t>
            </a:r>
            <a:r>
              <a:rPr lang="zh-CN" altLang="en-US" sz="2400">
                <a:solidFill>
                  <a:srgbClr val="FF0000"/>
                </a:solidFill>
                <a:latin typeface="+mn-ea"/>
                <a:cs typeface="+mn-ea"/>
              </a:rPr>
              <a:t>内在联系</a:t>
            </a:r>
            <a:r>
              <a:rPr lang="zh-CN" altLang="en-US" sz="2400">
                <a:latin typeface="+mn-ea"/>
                <a:cs typeface="+mn-ea"/>
              </a:rPr>
              <a:t>。</a:t>
            </a:r>
            <a:endParaRPr lang="zh-CN" altLang="en-US" sz="2400">
              <a:latin typeface="+mn-ea"/>
              <a:cs typeface="+mn-ea"/>
            </a:endParaRPr>
          </a:p>
        </p:txBody>
      </p:sp>
      <p:sp>
        <p:nvSpPr>
          <p:cNvPr id="4" name="燕尾形 3"/>
          <p:cNvSpPr/>
          <p:nvPr/>
        </p:nvSpPr>
        <p:spPr>
          <a:xfrm>
            <a:off x="1950720" y="899795"/>
            <a:ext cx="4267835" cy="678180"/>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p>
            <a:pPr algn="ctr"/>
            <a:r>
              <a:rPr lang="zh-CN" altLang="en-US" sz="4265" dirty="0">
                <a:solidFill>
                  <a:schemeClr val="tx1"/>
                </a:solidFill>
                <a:latin typeface="黑体" panose="02010609060101010101" pitchFamily="49" charset="-122"/>
                <a:ea typeface="黑体" panose="02010609060101010101" pitchFamily="49" charset="-122"/>
              </a:rPr>
              <a:t>说教学重难点</a:t>
            </a:r>
            <a:endParaRPr lang="zh-CN" altLang="en-US"/>
          </a:p>
        </p:txBody>
      </p:sp>
      <p:sp>
        <p:nvSpPr>
          <p:cNvPr id="9" name="菱形 8"/>
          <p:cNvSpPr/>
          <p:nvPr/>
        </p:nvSpPr>
        <p:spPr>
          <a:xfrm>
            <a:off x="371475" y="473075"/>
            <a:ext cx="1422400" cy="1532255"/>
          </a:xfrm>
          <a:prstGeom prst="diamond">
            <a:avLst/>
          </a:prstGeom>
        </p:spPr>
        <p:style>
          <a:lnRef idx="1">
            <a:schemeClr val="accent3"/>
          </a:lnRef>
          <a:fillRef idx="2">
            <a:schemeClr val="accent3"/>
          </a:fillRef>
          <a:effectRef idx="1">
            <a:schemeClr val="accent3"/>
          </a:effectRef>
          <a:fontRef idx="minor">
            <a:schemeClr val="dk1"/>
          </a:fontRef>
        </p:style>
        <p:txBody>
          <a:bodyPr rtlCol="0" anchor="ctr"/>
          <a:p>
            <a:pPr algn="ctr"/>
            <a:endParaRPr lang="zh-CN" altLang="en-US"/>
          </a:p>
        </p:txBody>
      </p:sp>
      <p:sp>
        <p:nvSpPr>
          <p:cNvPr id="1048652" name="矩形 12"/>
          <p:cNvSpPr/>
          <p:nvPr>
            <p:custDataLst>
              <p:tags r:id="rId1"/>
            </p:custDataLst>
          </p:nvPr>
        </p:nvSpPr>
        <p:spPr>
          <a:xfrm>
            <a:off x="656832" y="473263"/>
            <a:ext cx="851223" cy="15312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rPr>
              <a:t>3</a:t>
            </a:r>
            <a:endPar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cxnSp>
        <p:nvCxnSpPr>
          <p:cNvPr id="5" name="直接连接符 4"/>
          <p:cNvCxnSpPr/>
          <p:nvPr/>
        </p:nvCxnSpPr>
        <p:spPr>
          <a:xfrm>
            <a:off x="1670050" y="1791970"/>
            <a:ext cx="8519795" cy="0"/>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6" name="圆角矩形 5"/>
          <p:cNvSpPr/>
          <p:nvPr/>
        </p:nvSpPr>
        <p:spPr>
          <a:xfrm>
            <a:off x="1271905" y="2405380"/>
            <a:ext cx="2381885" cy="1281430"/>
          </a:xfrm>
          <a:prstGeom prst="roundRect">
            <a:avLst/>
          </a:prstGeom>
          <a:solidFill>
            <a:schemeClr val="lt1">
              <a:alpha val="0"/>
            </a:schemeClr>
          </a:solidFill>
          <a:ln>
            <a:solidFill>
              <a:schemeClr val="tx1">
                <a:lumMod val="75000"/>
                <a:lumOff val="25000"/>
              </a:schemeClr>
            </a:solidFill>
          </a:ln>
        </p:spPr>
        <p:style>
          <a:lnRef idx="2">
            <a:schemeClr val="dk1"/>
          </a:lnRef>
          <a:fillRef idx="1">
            <a:schemeClr val="lt1"/>
          </a:fillRef>
          <a:effectRef idx="0">
            <a:schemeClr val="dk1"/>
          </a:effectRef>
          <a:fontRef idx="minor">
            <a:schemeClr val="dk1"/>
          </a:fontRef>
        </p:style>
        <p:txBody>
          <a:bodyPr rtlCol="0" anchor="ctr"/>
          <a:p>
            <a:pPr algn="ctr"/>
            <a:r>
              <a:rPr lang="zh-CN" altLang="en-US" sz="2400">
                <a:solidFill>
                  <a:schemeClr val="tx1"/>
                </a:solidFill>
                <a:latin typeface="+mn-ea"/>
                <a:cs typeface="+mn-ea"/>
              </a:rPr>
              <a:t>知识目标</a:t>
            </a:r>
            <a:endParaRPr lang="zh-CN" altLang="en-US" sz="2400">
              <a:solidFill>
                <a:schemeClr val="tx1"/>
              </a:solidFill>
              <a:latin typeface="+mn-ea"/>
              <a:cs typeface="+mn-ea"/>
            </a:endParaRPr>
          </a:p>
        </p:txBody>
      </p:sp>
      <p:sp>
        <p:nvSpPr>
          <p:cNvPr id="2" name="燕尾形 1"/>
          <p:cNvSpPr/>
          <p:nvPr/>
        </p:nvSpPr>
        <p:spPr>
          <a:xfrm>
            <a:off x="1950720" y="899795"/>
            <a:ext cx="4267835" cy="678180"/>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p>
            <a:pPr algn="ctr"/>
            <a:r>
              <a:rPr lang="zh-CN" altLang="en-US" sz="4265" dirty="0">
                <a:solidFill>
                  <a:schemeClr val="tx1"/>
                </a:solidFill>
                <a:latin typeface="黑体" panose="02010609060101010101" pitchFamily="49" charset="-122"/>
                <a:ea typeface="黑体" panose="02010609060101010101" pitchFamily="49" charset="-122"/>
              </a:rPr>
              <a:t>说教学目标</a:t>
            </a:r>
            <a:endParaRPr lang="zh-CN" altLang="en-US"/>
          </a:p>
        </p:txBody>
      </p:sp>
      <p:sp>
        <p:nvSpPr>
          <p:cNvPr id="3" name="菱形 2"/>
          <p:cNvSpPr/>
          <p:nvPr/>
        </p:nvSpPr>
        <p:spPr>
          <a:xfrm>
            <a:off x="371475" y="473075"/>
            <a:ext cx="1422400" cy="1532255"/>
          </a:xfrm>
          <a:prstGeom prst="diamond">
            <a:avLst/>
          </a:prstGeom>
        </p:spPr>
        <p:style>
          <a:lnRef idx="1">
            <a:schemeClr val="accent3"/>
          </a:lnRef>
          <a:fillRef idx="2">
            <a:schemeClr val="accent3"/>
          </a:fillRef>
          <a:effectRef idx="1">
            <a:schemeClr val="accent3"/>
          </a:effectRef>
          <a:fontRef idx="minor">
            <a:schemeClr val="dk1"/>
          </a:fontRef>
        </p:style>
        <p:txBody>
          <a:bodyPr rtlCol="0" anchor="ctr"/>
          <a:p>
            <a:pPr algn="ctr"/>
            <a:endParaRPr lang="zh-CN" altLang="en-US"/>
          </a:p>
        </p:txBody>
      </p:sp>
      <p:sp>
        <p:nvSpPr>
          <p:cNvPr id="5" name="矩形 12"/>
          <p:cNvSpPr/>
          <p:nvPr>
            <p:custDataLst>
              <p:tags r:id="rId1"/>
            </p:custDataLst>
          </p:nvPr>
        </p:nvSpPr>
        <p:spPr>
          <a:xfrm>
            <a:off x="656832" y="473263"/>
            <a:ext cx="851223" cy="15312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rPr>
              <a:t>4</a:t>
            </a:r>
            <a:endPar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cxnSp>
        <p:nvCxnSpPr>
          <p:cNvPr id="11" name="直接连接符 10"/>
          <p:cNvCxnSpPr/>
          <p:nvPr/>
        </p:nvCxnSpPr>
        <p:spPr>
          <a:xfrm>
            <a:off x="1670050" y="1791970"/>
            <a:ext cx="8519795" cy="0"/>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
        <p:nvSpPr>
          <p:cNvPr id="14" name="文本框 13"/>
          <p:cNvSpPr txBox="1"/>
          <p:nvPr/>
        </p:nvSpPr>
        <p:spPr>
          <a:xfrm>
            <a:off x="4517390" y="2183765"/>
            <a:ext cx="5672455" cy="1568450"/>
          </a:xfrm>
          <a:prstGeom prst="rect">
            <a:avLst/>
          </a:prstGeom>
          <a:noFill/>
        </p:spPr>
        <p:txBody>
          <a:bodyPr wrap="square" rtlCol="0">
            <a:spAutoFit/>
          </a:bodyPr>
          <a:p>
            <a:pPr indent="457200" algn="l" fontAlgn="auto"/>
            <a:r>
              <a:rPr lang="zh-CN" altLang="en-US" sz="2400">
                <a:latin typeface="+mn-ea"/>
                <a:cs typeface="+mn-ea"/>
              </a:rPr>
              <a:t>2020年的新冠疫情使得</a:t>
            </a:r>
            <a:r>
              <a:rPr lang="zh-CN" altLang="en-US" sz="2400">
                <a:solidFill>
                  <a:srgbClr val="FF0000"/>
                </a:solidFill>
                <a:latin typeface="+mn-ea"/>
                <a:cs typeface="+mn-ea"/>
              </a:rPr>
              <a:t>医学社会史</a:t>
            </a:r>
            <a:r>
              <a:rPr lang="zh-CN" altLang="en-US" sz="2400">
                <a:latin typeface="+mn-ea"/>
                <a:cs typeface="+mn-ea"/>
              </a:rPr>
              <a:t>的研究炙手可热，希望本课的学习使学生能够理解黑死病对西欧社会转型产生了哪些深远的影响。</a:t>
            </a:r>
            <a:endParaRPr lang="zh-CN" altLang="en-US" sz="2400">
              <a:latin typeface="+mn-ea"/>
              <a:cs typeface="+mn-ea"/>
            </a:endParaRPr>
          </a:p>
        </p:txBody>
      </p:sp>
      <p:sp>
        <p:nvSpPr>
          <p:cNvPr id="17" name="文本框 16"/>
          <p:cNvSpPr txBox="1"/>
          <p:nvPr/>
        </p:nvSpPr>
        <p:spPr>
          <a:xfrm>
            <a:off x="4517390" y="4784725"/>
            <a:ext cx="5672455" cy="829945"/>
          </a:xfrm>
          <a:prstGeom prst="rect">
            <a:avLst/>
          </a:prstGeom>
          <a:noFill/>
        </p:spPr>
        <p:txBody>
          <a:bodyPr wrap="square" rtlCol="0">
            <a:spAutoFit/>
          </a:bodyPr>
          <a:p>
            <a:pPr indent="457200" algn="l" fontAlgn="auto"/>
            <a:r>
              <a:rPr lang="zh-CN" altLang="en-US" sz="2400">
                <a:latin typeface="+mn-ea"/>
                <a:cs typeface="+mn-ea"/>
              </a:rPr>
              <a:t>了解人类文明发展的曲折性，让学生们树立</a:t>
            </a:r>
            <a:r>
              <a:rPr lang="zh-CN" altLang="en-US" sz="2400">
                <a:solidFill>
                  <a:srgbClr val="FF0000"/>
                </a:solidFill>
                <a:latin typeface="+mn-ea"/>
                <a:cs typeface="+mn-ea"/>
              </a:rPr>
              <a:t>敬畏生命，珍爱生命</a:t>
            </a:r>
            <a:r>
              <a:rPr lang="zh-CN" altLang="en-US" sz="2400">
                <a:latin typeface="+mn-ea"/>
                <a:cs typeface="+mn-ea"/>
              </a:rPr>
              <a:t>的情感价值观。</a:t>
            </a:r>
            <a:endParaRPr lang="zh-CN" altLang="en-US" sz="2400">
              <a:latin typeface="+mn-ea"/>
              <a:cs typeface="+mn-ea"/>
            </a:endParaRPr>
          </a:p>
        </p:txBody>
      </p:sp>
      <p:sp>
        <p:nvSpPr>
          <p:cNvPr id="18" name="圆角矩形 17"/>
          <p:cNvSpPr/>
          <p:nvPr/>
        </p:nvSpPr>
        <p:spPr>
          <a:xfrm>
            <a:off x="1271905" y="4373880"/>
            <a:ext cx="2381885" cy="1281430"/>
          </a:xfrm>
          <a:prstGeom prst="roundRect">
            <a:avLst/>
          </a:prstGeom>
          <a:solidFill>
            <a:schemeClr val="lt1">
              <a:alpha val="0"/>
            </a:schemeClr>
          </a:solidFill>
          <a:ln>
            <a:solidFill>
              <a:schemeClr val="tx1">
                <a:lumMod val="75000"/>
                <a:lumOff val="25000"/>
              </a:schemeClr>
            </a:solidFill>
          </a:ln>
        </p:spPr>
        <p:style>
          <a:lnRef idx="2">
            <a:schemeClr val="dk1"/>
          </a:lnRef>
          <a:fillRef idx="1">
            <a:schemeClr val="lt1"/>
          </a:fillRef>
          <a:effectRef idx="0">
            <a:schemeClr val="dk1"/>
          </a:effectRef>
          <a:fontRef idx="minor">
            <a:schemeClr val="dk1"/>
          </a:fontRef>
        </p:style>
        <p:txBody>
          <a:bodyPr rtlCol="0" anchor="ctr"/>
          <a:p>
            <a:pPr algn="ctr"/>
            <a:r>
              <a:rPr lang="zh-CN" altLang="en-US" sz="2400">
                <a:solidFill>
                  <a:schemeClr val="tx1"/>
                </a:solidFill>
                <a:latin typeface="+mn-ea"/>
                <a:cs typeface="+mn-ea"/>
              </a:rPr>
              <a:t>情感价值目标</a:t>
            </a:r>
            <a:endParaRPr lang="zh-CN" altLang="en-US" sz="2400">
              <a:solidFill>
                <a:schemeClr val="tx1"/>
              </a:solidFill>
              <a:latin typeface="+mn-ea"/>
              <a:cs typeface="+mn-ea"/>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5" name="燕尾形 4"/>
          <p:cNvSpPr/>
          <p:nvPr/>
        </p:nvSpPr>
        <p:spPr>
          <a:xfrm>
            <a:off x="1950720" y="899795"/>
            <a:ext cx="4267835" cy="678180"/>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p>
            <a:pPr algn="ctr"/>
            <a:r>
              <a:rPr lang="zh-CN" altLang="en-US" sz="4265" dirty="0">
                <a:solidFill>
                  <a:schemeClr val="tx1"/>
                </a:solidFill>
                <a:latin typeface="黑体" panose="02010609060101010101" pitchFamily="49" charset="-122"/>
                <a:ea typeface="黑体" panose="02010609060101010101" pitchFamily="49" charset="-122"/>
              </a:rPr>
              <a:t>说教学目标</a:t>
            </a:r>
            <a:endParaRPr lang="zh-CN" altLang="en-US"/>
          </a:p>
        </p:txBody>
      </p:sp>
      <p:sp>
        <p:nvSpPr>
          <p:cNvPr id="6" name="菱形 5"/>
          <p:cNvSpPr/>
          <p:nvPr/>
        </p:nvSpPr>
        <p:spPr>
          <a:xfrm>
            <a:off x="371475" y="473075"/>
            <a:ext cx="1422400" cy="1532255"/>
          </a:xfrm>
          <a:prstGeom prst="diamond">
            <a:avLst/>
          </a:prstGeom>
        </p:spPr>
        <p:style>
          <a:lnRef idx="1">
            <a:schemeClr val="accent3"/>
          </a:lnRef>
          <a:fillRef idx="2">
            <a:schemeClr val="accent3"/>
          </a:fillRef>
          <a:effectRef idx="1">
            <a:schemeClr val="accent3"/>
          </a:effectRef>
          <a:fontRef idx="minor">
            <a:schemeClr val="dk1"/>
          </a:fontRef>
        </p:style>
        <p:txBody>
          <a:bodyPr rtlCol="0" anchor="ctr"/>
          <a:p>
            <a:pPr algn="ctr"/>
            <a:endParaRPr lang="zh-CN" altLang="en-US"/>
          </a:p>
        </p:txBody>
      </p:sp>
      <p:sp>
        <p:nvSpPr>
          <p:cNvPr id="7" name="矩形 12"/>
          <p:cNvSpPr/>
          <p:nvPr>
            <p:custDataLst>
              <p:tags r:id="rId1"/>
            </p:custDataLst>
          </p:nvPr>
        </p:nvSpPr>
        <p:spPr>
          <a:xfrm>
            <a:off x="656832" y="473263"/>
            <a:ext cx="851223" cy="15312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rPr>
              <a:t>4</a:t>
            </a:r>
            <a:endPar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cxnSp>
        <p:nvCxnSpPr>
          <p:cNvPr id="10" name="直接连接符 9"/>
          <p:cNvCxnSpPr/>
          <p:nvPr/>
        </p:nvCxnSpPr>
        <p:spPr>
          <a:xfrm>
            <a:off x="1670050" y="1791970"/>
            <a:ext cx="8519795" cy="0"/>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
        <p:nvSpPr>
          <p:cNvPr id="8" name="圆角矩形 7"/>
          <p:cNvSpPr/>
          <p:nvPr/>
        </p:nvSpPr>
        <p:spPr>
          <a:xfrm>
            <a:off x="1288415" y="3298190"/>
            <a:ext cx="2381885" cy="1281430"/>
          </a:xfrm>
          <a:prstGeom prst="roundRect">
            <a:avLst/>
          </a:prstGeom>
          <a:solidFill>
            <a:schemeClr val="lt1">
              <a:alpha val="0"/>
            </a:schemeClr>
          </a:solidFill>
          <a:ln>
            <a:solidFill>
              <a:schemeClr val="tx1">
                <a:lumMod val="75000"/>
                <a:lumOff val="25000"/>
              </a:schemeClr>
            </a:solidFill>
          </a:ln>
        </p:spPr>
        <p:style>
          <a:lnRef idx="2">
            <a:schemeClr val="dk1"/>
          </a:lnRef>
          <a:fillRef idx="1">
            <a:schemeClr val="lt1"/>
          </a:fillRef>
          <a:effectRef idx="0">
            <a:schemeClr val="dk1"/>
          </a:effectRef>
          <a:fontRef idx="minor">
            <a:schemeClr val="dk1"/>
          </a:fontRef>
        </p:style>
        <p:txBody>
          <a:bodyPr rtlCol="0" anchor="ctr"/>
          <a:p>
            <a:pPr algn="ctr"/>
            <a:r>
              <a:rPr lang="zh-CN" altLang="en-US" sz="2400">
                <a:solidFill>
                  <a:schemeClr val="tx1"/>
                </a:solidFill>
                <a:latin typeface="+mn-ea"/>
                <a:cs typeface="+mn-ea"/>
              </a:rPr>
              <a:t>能力目标</a:t>
            </a:r>
            <a:endParaRPr lang="zh-CN" altLang="en-US" sz="2400">
              <a:solidFill>
                <a:schemeClr val="tx1"/>
              </a:solidFill>
              <a:latin typeface="+mn-ea"/>
              <a:cs typeface="+mn-ea"/>
            </a:endParaRPr>
          </a:p>
        </p:txBody>
      </p:sp>
      <p:sp>
        <p:nvSpPr>
          <p:cNvPr id="14" name="文本框 13"/>
          <p:cNvSpPr txBox="1"/>
          <p:nvPr/>
        </p:nvSpPr>
        <p:spPr>
          <a:xfrm>
            <a:off x="4517390" y="2785745"/>
            <a:ext cx="5672455" cy="2306955"/>
          </a:xfrm>
          <a:prstGeom prst="rect">
            <a:avLst/>
          </a:prstGeom>
          <a:noFill/>
        </p:spPr>
        <p:txBody>
          <a:bodyPr wrap="square" rtlCol="0">
            <a:spAutoFit/>
          </a:bodyPr>
          <a:p>
            <a:pPr indent="457200" algn="l" fontAlgn="auto"/>
            <a:r>
              <a:rPr lang="zh-CN" altLang="en-US" sz="2400">
                <a:latin typeface="+mn-ea"/>
                <a:cs typeface="+mn-ea"/>
              </a:rPr>
              <a:t>希望能够激发起学生对</a:t>
            </a:r>
            <a:r>
              <a:rPr lang="zh-CN" altLang="en-US" sz="2400">
                <a:solidFill>
                  <a:srgbClr val="FF0000"/>
                </a:solidFill>
                <a:latin typeface="+mn-ea"/>
                <a:cs typeface="+mn-ea"/>
              </a:rPr>
              <a:t>医学社会史</a:t>
            </a:r>
            <a:r>
              <a:rPr lang="zh-CN" altLang="en-US" sz="2400">
                <a:latin typeface="+mn-ea"/>
                <a:cs typeface="+mn-ea"/>
              </a:rPr>
              <a:t>的学习兴趣，如重大疾病防治措施的发展、人口与劳动力价格的变化对经济的影响、家庭结构、生活方式、</a:t>
            </a:r>
            <a:r>
              <a:rPr lang="zh-CN" altLang="en-US" sz="2400">
                <a:solidFill>
                  <a:srgbClr val="FF0000"/>
                </a:solidFill>
                <a:latin typeface="+mn-ea"/>
                <a:cs typeface="+mn-ea"/>
              </a:rPr>
              <a:t>心态史</a:t>
            </a:r>
            <a:r>
              <a:rPr lang="zh-CN" altLang="en-US" sz="2400">
                <a:latin typeface="+mn-ea"/>
                <a:cs typeface="+mn-ea"/>
              </a:rPr>
              <a:t>等新兴的史学研究有所了解，从而为大家本科毕业论文的撰写提供一些帮助。</a:t>
            </a:r>
            <a:endParaRPr lang="zh-CN" altLang="en-US" sz="2400">
              <a:latin typeface="+mn-ea"/>
              <a:cs typeface="+mn-ea"/>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2" name="燕尾形 1"/>
          <p:cNvSpPr/>
          <p:nvPr/>
        </p:nvSpPr>
        <p:spPr>
          <a:xfrm>
            <a:off x="1950720" y="899795"/>
            <a:ext cx="4267835" cy="678180"/>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p>
            <a:pPr algn="ctr"/>
            <a:r>
              <a:rPr lang="zh-CN" altLang="en-US" sz="4265" dirty="0">
                <a:solidFill>
                  <a:schemeClr val="tx1"/>
                </a:solidFill>
                <a:latin typeface="黑体" panose="02010609060101010101" pitchFamily="49" charset="-122"/>
                <a:ea typeface="黑体" panose="02010609060101010101" pitchFamily="49" charset="-122"/>
              </a:rPr>
              <a:t>说教学方法</a:t>
            </a:r>
            <a:endParaRPr lang="zh-CN" altLang="en-US"/>
          </a:p>
        </p:txBody>
      </p:sp>
      <p:sp>
        <p:nvSpPr>
          <p:cNvPr id="3" name="菱形 2"/>
          <p:cNvSpPr/>
          <p:nvPr/>
        </p:nvSpPr>
        <p:spPr>
          <a:xfrm>
            <a:off x="371475" y="473075"/>
            <a:ext cx="1422400" cy="1532255"/>
          </a:xfrm>
          <a:prstGeom prst="diamond">
            <a:avLst/>
          </a:prstGeom>
        </p:spPr>
        <p:style>
          <a:lnRef idx="1">
            <a:schemeClr val="accent3"/>
          </a:lnRef>
          <a:fillRef idx="2">
            <a:schemeClr val="accent3"/>
          </a:fillRef>
          <a:effectRef idx="1">
            <a:schemeClr val="accent3"/>
          </a:effectRef>
          <a:fontRef idx="minor">
            <a:schemeClr val="dk1"/>
          </a:fontRef>
        </p:style>
        <p:txBody>
          <a:bodyPr rtlCol="0" anchor="ctr"/>
          <a:p>
            <a:pPr algn="ctr"/>
            <a:endParaRPr lang="zh-CN" altLang="en-US"/>
          </a:p>
        </p:txBody>
      </p:sp>
      <p:sp>
        <p:nvSpPr>
          <p:cNvPr id="5" name="矩形 12"/>
          <p:cNvSpPr/>
          <p:nvPr>
            <p:custDataLst>
              <p:tags r:id="rId1"/>
            </p:custDataLst>
          </p:nvPr>
        </p:nvSpPr>
        <p:spPr>
          <a:xfrm>
            <a:off x="656832" y="473263"/>
            <a:ext cx="851223" cy="15312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rPr>
              <a:t>5</a:t>
            </a:r>
            <a:endParaRPr kumimoji="0" lang="en-US" altLang="zh-CN" sz="66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1670050" y="1791970"/>
            <a:ext cx="8602345" cy="4523105"/>
          </a:xfrm>
          <a:prstGeom prst="rect">
            <a:avLst/>
          </a:prstGeom>
          <a:noFill/>
        </p:spPr>
        <p:txBody>
          <a:bodyPr wrap="square" rtlCol="0">
            <a:spAutoFit/>
          </a:bodyPr>
          <a:p>
            <a:pPr indent="457200" fontAlgn="auto">
              <a:lnSpc>
                <a:spcPct val="150000"/>
              </a:lnSpc>
              <a:spcBef>
                <a:spcPts val="0"/>
              </a:spcBef>
              <a:spcAft>
                <a:spcPts val="0"/>
              </a:spcAft>
            </a:pPr>
            <a:r>
              <a:rPr lang="zh-CN" altLang="en-US" sz="2400">
                <a:latin typeface="+mn-ea"/>
                <a:cs typeface="+mn-ea"/>
              </a:rPr>
              <a:t>首先，采用</a:t>
            </a:r>
            <a:r>
              <a:rPr lang="zh-CN" altLang="en-US" sz="2400">
                <a:solidFill>
                  <a:srgbClr val="FF0000"/>
                </a:solidFill>
                <a:latin typeface="+mn-ea"/>
                <a:cs typeface="+mn-ea"/>
              </a:rPr>
              <a:t>整体史观</a:t>
            </a:r>
            <a:r>
              <a:rPr lang="zh-CN" altLang="en-US" sz="2400">
                <a:solidFill>
                  <a:schemeClr val="tx1"/>
                </a:solidFill>
                <a:latin typeface="+mn-ea"/>
                <a:cs typeface="+mn-ea"/>
              </a:rPr>
              <a:t>，用</a:t>
            </a:r>
            <a:r>
              <a:rPr lang="zh-CN" altLang="en-US" sz="2400">
                <a:solidFill>
                  <a:srgbClr val="FF0000"/>
                </a:solidFill>
                <a:latin typeface="+mn-ea"/>
                <a:cs typeface="+mn-ea"/>
              </a:rPr>
              <a:t>宏观的视野</a:t>
            </a:r>
            <a:r>
              <a:rPr lang="zh-CN" altLang="en-US" sz="2400">
                <a:latin typeface="+mn-ea"/>
                <a:cs typeface="+mn-ea"/>
              </a:rPr>
              <a:t>，将对黑死病的学习放在1347年欧洲历史的大背景下，要注重历史研究中的</a:t>
            </a:r>
            <a:r>
              <a:rPr lang="zh-CN" altLang="en-US" sz="2400">
                <a:solidFill>
                  <a:srgbClr val="FF0000"/>
                </a:solidFill>
                <a:latin typeface="+mn-ea"/>
                <a:cs typeface="+mn-ea"/>
              </a:rPr>
              <a:t>联系与互动</a:t>
            </a:r>
            <a:r>
              <a:rPr lang="zh-CN" altLang="en-US" sz="2400">
                <a:latin typeface="+mn-ea"/>
                <a:cs typeface="+mn-ea"/>
              </a:rPr>
              <a:t>，比如蒙古西征与黑死病的传入、英法百年战争期间英法的矛盾、1381年英国农民起义、拜占庭帝国的衰落、奥斯曼土耳其的勃兴这些都与黑死病息息相关，所以我们用整体史观讲授黑死病与经济社会的变化。其次，我们将课堂讨论与讲授相结合，让学生通过对史实的学习自行分析黑死病的影响，锻炼学生分析总结史实的能力。</a:t>
            </a:r>
            <a:endParaRPr lang="zh-CN" altLang="en-US" sz="2400">
              <a:latin typeface="+mn-ea"/>
              <a:cs typeface="+mn-ea"/>
            </a:endParaRPr>
          </a:p>
        </p:txBody>
      </p:sp>
      <p:cxnSp>
        <p:nvCxnSpPr>
          <p:cNvPr id="11" name="直接连接符 10"/>
          <p:cNvCxnSpPr/>
          <p:nvPr/>
        </p:nvCxnSpPr>
        <p:spPr>
          <a:xfrm>
            <a:off x="1670050" y="1791970"/>
            <a:ext cx="8519795" cy="0"/>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cxnSp>
        <p:nvCxnSpPr>
          <p:cNvPr id="9" name="直接连接符 8"/>
          <p:cNvCxnSpPr/>
          <p:nvPr/>
        </p:nvCxnSpPr>
        <p:spPr>
          <a:xfrm>
            <a:off x="-17145" y="385191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14" name="直接连接符 13"/>
          <p:cNvCxnSpPr/>
          <p:nvPr/>
        </p:nvCxnSpPr>
        <p:spPr>
          <a:xfrm>
            <a:off x="-19685" y="444754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a:off x="-5080" y="49434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16" name="直接连接符 15"/>
          <p:cNvCxnSpPr/>
          <p:nvPr/>
        </p:nvCxnSpPr>
        <p:spPr>
          <a:xfrm>
            <a:off x="-635" y="55721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a:off x="-17145" y="60852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1" name="直接连接符 20"/>
          <p:cNvCxnSpPr/>
          <p:nvPr/>
        </p:nvCxnSpPr>
        <p:spPr>
          <a:xfrm>
            <a:off x="-37465" y="158559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2" name="直接连接符 21"/>
          <p:cNvCxnSpPr/>
          <p:nvPr/>
        </p:nvCxnSpPr>
        <p:spPr>
          <a:xfrm>
            <a:off x="127000" y="219837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a:off x="127000" y="257746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4" name="直接连接符 23"/>
          <p:cNvCxnSpPr/>
          <p:nvPr/>
        </p:nvCxnSpPr>
        <p:spPr>
          <a:xfrm>
            <a:off x="-17145" y="333883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5" name="直接连接符 24"/>
          <p:cNvCxnSpPr/>
          <p:nvPr/>
        </p:nvCxnSpPr>
        <p:spPr>
          <a:xfrm>
            <a:off x="-2540" y="108902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6" name="直接连接符 25"/>
          <p:cNvCxnSpPr/>
          <p:nvPr/>
        </p:nvCxnSpPr>
        <p:spPr>
          <a:xfrm>
            <a:off x="-19050" y="460375"/>
            <a:ext cx="11234420" cy="63938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7" name="直接连接符 26"/>
          <p:cNvCxnSpPr/>
          <p:nvPr/>
        </p:nvCxnSpPr>
        <p:spPr>
          <a:xfrm>
            <a:off x="16510" y="-10795"/>
            <a:ext cx="12175490" cy="68649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8" name="直接连接符 27"/>
          <p:cNvCxnSpPr/>
          <p:nvPr/>
        </p:nvCxnSpPr>
        <p:spPr>
          <a:xfrm>
            <a:off x="-2540" y="492696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29" name="直接连接符 28"/>
          <p:cNvCxnSpPr/>
          <p:nvPr/>
        </p:nvCxnSpPr>
        <p:spPr>
          <a:xfrm>
            <a:off x="1905" y="555561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0" name="直接连接符 29"/>
          <p:cNvCxnSpPr/>
          <p:nvPr/>
        </p:nvCxnSpPr>
        <p:spPr>
          <a:xfrm>
            <a:off x="-14605" y="606869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1" name="直接连接符 30"/>
          <p:cNvCxnSpPr/>
          <p:nvPr/>
        </p:nvCxnSpPr>
        <p:spPr>
          <a:xfrm>
            <a:off x="-15240" y="3855720"/>
            <a:ext cx="5260340" cy="300228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17780" y="4451350"/>
            <a:ext cx="4346575" cy="244221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3" name="直接连接符 32"/>
          <p:cNvCxnSpPr/>
          <p:nvPr/>
        </p:nvCxnSpPr>
        <p:spPr>
          <a:xfrm>
            <a:off x="-35560" y="1589405"/>
            <a:ext cx="9244330" cy="52762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4" name="直接连接符 33"/>
          <p:cNvCxnSpPr/>
          <p:nvPr/>
        </p:nvCxnSpPr>
        <p:spPr>
          <a:xfrm>
            <a:off x="128905" y="2202180"/>
            <a:ext cx="8054340" cy="465645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5" name="直接连接符 34"/>
          <p:cNvCxnSpPr/>
          <p:nvPr/>
        </p:nvCxnSpPr>
        <p:spPr>
          <a:xfrm>
            <a:off x="128905" y="2581275"/>
            <a:ext cx="6979285" cy="4260850"/>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15240" y="3342640"/>
            <a:ext cx="6081395" cy="354901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7" name="直接连接符 36"/>
          <p:cNvCxnSpPr/>
          <p:nvPr/>
        </p:nvCxnSpPr>
        <p:spPr>
          <a:xfrm>
            <a:off x="-635" y="1092835"/>
            <a:ext cx="10259060" cy="576516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8" name="直接连接符 37"/>
          <p:cNvCxnSpPr/>
          <p:nvPr/>
        </p:nvCxnSpPr>
        <p:spPr>
          <a:xfrm>
            <a:off x="-635" y="4930775"/>
            <a:ext cx="3438525" cy="196278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39" name="直接连接符 38"/>
          <p:cNvCxnSpPr/>
          <p:nvPr/>
        </p:nvCxnSpPr>
        <p:spPr>
          <a:xfrm>
            <a:off x="3810" y="5559425"/>
            <a:ext cx="2342515" cy="131762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cxnSp>
        <p:nvCxnSpPr>
          <p:cNvPr id="40" name="直接连接符 39"/>
          <p:cNvCxnSpPr/>
          <p:nvPr/>
        </p:nvCxnSpPr>
        <p:spPr>
          <a:xfrm>
            <a:off x="-12700" y="6072505"/>
            <a:ext cx="1416050" cy="804545"/>
          </a:xfrm>
          <a:prstGeom prst="line">
            <a:avLst/>
          </a:prstGeom>
          <a:ln w="3175">
            <a:solidFill>
              <a:schemeClr val="bg1">
                <a:lumMod val="95000"/>
                <a:alpha val="90000"/>
              </a:schemeClr>
            </a:solidFill>
          </a:ln>
        </p:spPr>
        <p:style>
          <a:lnRef idx="1">
            <a:schemeClr val="dk1"/>
          </a:lnRef>
          <a:fillRef idx="0">
            <a:schemeClr val="dk1"/>
          </a:fillRef>
          <a:effectRef idx="0">
            <a:schemeClr val="dk1"/>
          </a:effectRef>
          <a:fontRef idx="minor">
            <a:schemeClr val="tx1"/>
          </a:fontRef>
        </p:style>
      </p:cxnSp>
      <p:sp>
        <p:nvSpPr>
          <p:cNvPr id="1048664" name="标题 2"/>
          <p:cNvSpPr>
            <a:spLocks noGrp="1"/>
          </p:cNvSpPr>
          <p:nvPr>
            <p:ph type="title"/>
            <p:custDataLst>
              <p:tags r:id="rId1"/>
            </p:custDataLst>
          </p:nvPr>
        </p:nvSpPr>
        <p:spPr>
          <a:xfrm>
            <a:off x="2802890" y="2836545"/>
            <a:ext cx="6586220" cy="1169670"/>
          </a:xfrm>
        </p:spPr>
        <p:txBody>
          <a:bodyPr>
            <a:normAutofit fontScale="90000"/>
          </a:bodyPr>
          <a:p>
            <a:r>
              <a:rPr lang="zh-CN" altLang="en-US" sz="5400" b="1" spc="600">
                <a:solidFill>
                  <a:schemeClr val="tx1">
                    <a:lumMod val="75000"/>
                    <a:lumOff val="25000"/>
                  </a:schemeClr>
                </a:solidFill>
                <a:latin typeface="微软雅黑" panose="020B0503020204020204" charset="-122"/>
                <a:ea typeface="微软雅黑" panose="020B0503020204020204" charset="-122"/>
              </a:rPr>
              <a:t>不忘初心，继续前行</a:t>
            </a:r>
            <a:endParaRPr lang="zh-CN" altLang="en-US" sz="5400" b="1" spc="600">
              <a:solidFill>
                <a:schemeClr val="tx1">
                  <a:lumMod val="75000"/>
                  <a:lumOff val="25000"/>
                </a:schemeClr>
              </a:solidFill>
              <a:latin typeface="微软雅黑" panose="020B0503020204020204" charset="-122"/>
              <a:ea typeface="微软雅黑" panose="020B0503020204020204" charset="-122"/>
            </a:endParaRPr>
          </a:p>
        </p:txBody>
      </p:sp>
      <p:sp>
        <p:nvSpPr>
          <p:cNvPr id="1048665" name="文本占位符 3"/>
          <p:cNvSpPr>
            <a:spLocks noGrp="1"/>
          </p:cNvSpPr>
          <p:nvPr>
            <p:ph type="body" sz="quarter" idx="13"/>
            <p:custDataLst>
              <p:tags r:id="rId2"/>
            </p:custDataLst>
          </p:nvPr>
        </p:nvSpPr>
        <p:spPr>
          <a:xfrm>
            <a:off x="4493895" y="4290060"/>
            <a:ext cx="3221355" cy="472440"/>
          </a:xfrm>
        </p:spPr>
        <p:txBody>
          <a:bodyPr>
            <a:normAutofit lnSpcReduction="10000"/>
          </a:bodyPr>
          <a:p>
            <a:pPr marL="0" indent="0">
              <a:buNone/>
            </a:pPr>
            <a:r>
              <a:rPr lang="zh-CN" altLang="en-US" sz="2400" spc="150">
                <a:solidFill>
                  <a:schemeClr val="tx1">
                    <a:lumMod val="65000"/>
                    <a:lumOff val="35000"/>
                  </a:schemeClr>
                </a:solidFill>
                <a:latin typeface="微软雅黑" panose="020B0503020204020204" charset="-122"/>
                <a:ea typeface="微软雅黑" panose="020B0503020204020204" charset="-122"/>
              </a:rPr>
              <a:t>感谢各位老师的聆听</a:t>
            </a:r>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i*1_4_1"/>
  <p:tag name="KSO_WM_TEMPLATE_CATEGORY" val="custom"/>
  <p:tag name="KSO_WM_TEMPLATE_INDEX" val="20196704"/>
  <p:tag name="KSO_WM_UNIT_LAYERLEVEL" val="1_1_1"/>
  <p:tag name="KSO_WM_TAG_VERSION" val="1.0"/>
  <p:tag name="KSO_WM_BEAUTIFY_FLAG" val="#wm#"/>
  <p:tag name="KSO_WM_UNIT_DIAGRAM_MODELTYPE" val="numdgm"/>
  <p:tag name="KSO_WM_DIAGRAM_GROUP_CODE" val="m1-1"/>
  <p:tag name="KSO_WM_UNIT_TYPE" val="m_h_i"/>
  <p:tag name="KSO_WM_UNIT_INDEX" val="1_4_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b*1"/>
  <p:tag name="KSO_WM_TEMPLATE_CATEGORY" val="custom"/>
  <p:tag name="KSO_WM_TEMPLATE_INDEX" val="20196704"/>
  <p:tag name="KSO_WM_UNIT_LAYERLEVEL" val="1"/>
  <p:tag name="KSO_WM_TAG_VERSION" val="1.0"/>
  <p:tag name="KSO_WM_BEAUTIFY_FLAG" val="#wm#"/>
  <p:tag name="KSO_WM_UNIT_ISCONTENTSTITLE" val="0"/>
  <p:tag name="KSO_WM_UNIT_PRESET_TEXT" val="CATALOG"/>
  <p:tag name="KSO_WM_UNIT_NOCLEAR" val="0"/>
  <p:tag name="KSO_WM_UNIT_VALUE" val="6"/>
  <p:tag name="KSO_WM_DIAGRAM_GROUP_CODE" val="m1-1"/>
  <p:tag name="KSO_WM_UNIT_TYPE" val="b"/>
  <p:tag name="KSO_WM_UNIT_INDEX"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i*1_4_1"/>
  <p:tag name="KSO_WM_TEMPLATE_CATEGORY" val="custom"/>
  <p:tag name="KSO_WM_TEMPLATE_INDEX" val="20196704"/>
  <p:tag name="KSO_WM_UNIT_LAYERLEVEL" val="1_1_1"/>
  <p:tag name="KSO_WM_TAG_VERSION" val="1.0"/>
  <p:tag name="KSO_WM_BEAUTIFY_FLAG" val="#wm#"/>
  <p:tag name="KSO_WM_UNIT_DIAGRAM_MODELTYPE" val="numdgm"/>
  <p:tag name="KSO_WM_DIAGRAM_GROUP_CODE" val="m1-1"/>
  <p:tag name="KSO_WM_UNIT_TYPE" val="m_h_i"/>
  <p:tag name="KSO_WM_UNIT_INDEX" val="1_4_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f*1_4_1"/>
  <p:tag name="KSO_WM_TEMPLATE_CATEGORY" val="custom"/>
  <p:tag name="KSO_WM_TEMPLATE_INDEX" val="20196704"/>
  <p:tag name="KSO_WM_UNIT_LAYERLEVEL" val="1_1_1"/>
  <p:tag name="KSO_WM_TAG_VERSION" val="1.0"/>
  <p:tag name="KSO_WM_BEAUTIFY_FLAG" val="#wm#"/>
  <p:tag name="KSO_WM_UNIT_DIAGRAM_MODELTYPE" val="numdgm"/>
  <p:tag name="KSO_WM_UNIT_PRESET_TEXT" val="单击此处添加文本"/>
  <p:tag name="KSO_WM_UNIT_NOCLEAR" val="0"/>
  <p:tag name="KSO_WM_UNIT_VALUE" val="10"/>
  <p:tag name="KSO_WM_DIAGRAM_GROUP_CODE" val="m1-1"/>
  <p:tag name="KSO_WM_UNIT_TYPE" val="m_h_f"/>
  <p:tag name="KSO_WM_UNIT_INDEX" val="1_4_1"/>
</p:tagLst>
</file>

<file path=ppt/tags/tag13.xml><?xml version="1.0" encoding="utf-8"?>
<p:tagLst xmlns:p="http://schemas.openxmlformats.org/presentationml/2006/main">
  <p:tag name="KSO_WM_UNIT_VALUE" val="0"/>
  <p:tag name="KSO_WM_UNIT_HIGHLIGHT" val="0"/>
  <p:tag name="KSO_WM_UNIT_COMPATIBLE" val="1"/>
  <p:tag name="KSO_WM_UNIT_DIAGRAM_ISNUMVISUAL" val="0"/>
  <p:tag name="KSO_WM_UNIT_DIAGRAM_ISREFERUNIT" val="0"/>
  <p:tag name="KSO_WM_UNIT_TYPE" val="e"/>
  <p:tag name="KSO_WM_UNIT_INDEX" val="1"/>
  <p:tag name="KSO_WM_UNIT_ID" val="custom20196704_10*e*1"/>
  <p:tag name="KSO_WM_TEMPLATE_CATEGORY" val="custom"/>
  <p:tag name="KSO_WM_TEMPLATE_INDEX" val="20196704"/>
  <p:tag name="KSO_WM_UNIT_LAYERLEVEL" val="1"/>
  <p:tag name="KSO_WM_TAG_VERSION" val="1.0"/>
  <p:tag name="KSO_WM_BEAUTIFY_FLAG" val="#wm#"/>
  <p:tag name="KSO_WM_UNIT_PRESET_TEXT" val="1"/>
  <p:tag name="KSO_WM_UNIT_NOCLEAR" val="0"/>
</p:tagLst>
</file>

<file path=ppt/tags/tag14.xml><?xml version="1.0" encoding="utf-8"?>
<p:tagLst xmlns:p="http://schemas.openxmlformats.org/presentationml/2006/main">
  <p:tag name="KSO_WM_UNIT_VALUE" val="0"/>
  <p:tag name="KSO_WM_UNIT_HIGHLIGHT" val="0"/>
  <p:tag name="KSO_WM_UNIT_COMPATIBLE" val="1"/>
  <p:tag name="KSO_WM_UNIT_DIAGRAM_ISNUMVISUAL" val="0"/>
  <p:tag name="KSO_WM_UNIT_DIAGRAM_ISREFERUNIT" val="0"/>
  <p:tag name="KSO_WM_UNIT_TYPE" val="e"/>
  <p:tag name="KSO_WM_UNIT_INDEX" val="1"/>
  <p:tag name="KSO_WM_UNIT_ID" val="custom20196704_10*e*1"/>
  <p:tag name="KSO_WM_TEMPLATE_CATEGORY" val="custom"/>
  <p:tag name="KSO_WM_TEMPLATE_INDEX" val="20196704"/>
  <p:tag name="KSO_WM_UNIT_LAYERLEVEL" val="1"/>
  <p:tag name="KSO_WM_TAG_VERSION" val="1.0"/>
  <p:tag name="KSO_WM_BEAUTIFY_FLAG" val="#wm#"/>
  <p:tag name="KSO_WM_UNIT_PRESET_TEXT" val="1"/>
  <p:tag name="KSO_WM_UNIT_NOCLEAR" val="0"/>
</p:tagLst>
</file>

<file path=ppt/tags/tag15.xml><?xml version="1.0" encoding="utf-8"?>
<p:tagLst xmlns:p="http://schemas.openxmlformats.org/presentationml/2006/main">
  <p:tag name="KSO_WM_UNIT_VALUE" val="0"/>
  <p:tag name="KSO_WM_UNIT_HIGHLIGHT" val="0"/>
  <p:tag name="KSO_WM_UNIT_COMPATIBLE" val="1"/>
  <p:tag name="KSO_WM_UNIT_DIAGRAM_ISNUMVISUAL" val="0"/>
  <p:tag name="KSO_WM_UNIT_DIAGRAM_ISREFERUNIT" val="0"/>
  <p:tag name="KSO_WM_UNIT_TYPE" val="e"/>
  <p:tag name="KSO_WM_UNIT_INDEX" val="1"/>
  <p:tag name="KSO_WM_UNIT_ID" val="custom20196704_10*e*1"/>
  <p:tag name="KSO_WM_TEMPLATE_CATEGORY" val="custom"/>
  <p:tag name="KSO_WM_TEMPLATE_INDEX" val="20196704"/>
  <p:tag name="KSO_WM_UNIT_LAYERLEVEL" val="1"/>
  <p:tag name="KSO_WM_TAG_VERSION" val="1.0"/>
  <p:tag name="KSO_WM_BEAUTIFY_FLAG" val="#wm#"/>
  <p:tag name="KSO_WM_UNIT_PRESET_TEXT" val="1"/>
  <p:tag name="KSO_WM_UNIT_NOCLEAR" val="0"/>
</p:tagLst>
</file>

<file path=ppt/tags/tag16.xml><?xml version="1.0" encoding="utf-8"?>
<p:tagLst xmlns:p="http://schemas.openxmlformats.org/presentationml/2006/main">
  <p:tag name="KSO_WM_UNIT_VALUE" val="0"/>
  <p:tag name="KSO_WM_UNIT_HIGHLIGHT" val="0"/>
  <p:tag name="KSO_WM_UNIT_COMPATIBLE" val="1"/>
  <p:tag name="KSO_WM_UNIT_DIAGRAM_ISNUMVISUAL" val="0"/>
  <p:tag name="KSO_WM_UNIT_DIAGRAM_ISREFERUNIT" val="0"/>
  <p:tag name="KSO_WM_UNIT_TYPE" val="e"/>
  <p:tag name="KSO_WM_UNIT_INDEX" val="1"/>
  <p:tag name="KSO_WM_UNIT_ID" val="custom20196704_10*e*1"/>
  <p:tag name="KSO_WM_TEMPLATE_CATEGORY" val="custom"/>
  <p:tag name="KSO_WM_TEMPLATE_INDEX" val="20196704"/>
  <p:tag name="KSO_WM_UNIT_LAYERLEVEL" val="1"/>
  <p:tag name="KSO_WM_TAG_VERSION" val="1.0"/>
  <p:tag name="KSO_WM_BEAUTIFY_FLAG" val="#wm#"/>
  <p:tag name="KSO_WM_UNIT_PRESET_TEXT" val="1"/>
  <p:tag name="KSO_WM_UNIT_NOCLEAR" val="0"/>
</p:tagLst>
</file>

<file path=ppt/tags/tag17.xml><?xml version="1.0" encoding="utf-8"?>
<p:tagLst xmlns:p="http://schemas.openxmlformats.org/presentationml/2006/main">
  <p:tag name="KSO_WM_UNIT_VALUE" val="0"/>
  <p:tag name="KSO_WM_UNIT_HIGHLIGHT" val="0"/>
  <p:tag name="KSO_WM_UNIT_COMPATIBLE" val="1"/>
  <p:tag name="KSO_WM_UNIT_DIAGRAM_ISNUMVISUAL" val="0"/>
  <p:tag name="KSO_WM_UNIT_DIAGRAM_ISREFERUNIT" val="0"/>
  <p:tag name="KSO_WM_UNIT_TYPE" val="e"/>
  <p:tag name="KSO_WM_UNIT_INDEX" val="1"/>
  <p:tag name="KSO_WM_UNIT_ID" val="custom20196704_10*e*1"/>
  <p:tag name="KSO_WM_TEMPLATE_CATEGORY" val="custom"/>
  <p:tag name="KSO_WM_TEMPLATE_INDEX" val="20196704"/>
  <p:tag name="KSO_WM_UNIT_LAYERLEVEL" val="1"/>
  <p:tag name="KSO_WM_TAG_VERSION" val="1.0"/>
  <p:tag name="KSO_WM_BEAUTIFY_FLAG" val="#wm#"/>
  <p:tag name="KSO_WM_UNIT_PRESET_TEXT" val="1"/>
  <p:tag name="KSO_WM_UNIT_NOCLEAR" val="0"/>
</p:tagLst>
</file>

<file path=ppt/tags/tag18.xml><?xml version="1.0" encoding="utf-8"?>
<p:tagLst xmlns:p="http://schemas.openxmlformats.org/presentationml/2006/main">
  <p:tag name="KSO_WM_UNIT_VALUE" val="0"/>
  <p:tag name="KSO_WM_UNIT_HIGHLIGHT" val="0"/>
  <p:tag name="KSO_WM_UNIT_COMPATIBLE" val="1"/>
  <p:tag name="KSO_WM_UNIT_DIAGRAM_ISNUMVISUAL" val="0"/>
  <p:tag name="KSO_WM_UNIT_DIAGRAM_ISREFERUNIT" val="0"/>
  <p:tag name="KSO_WM_UNIT_TYPE" val="e"/>
  <p:tag name="KSO_WM_UNIT_INDEX" val="1"/>
  <p:tag name="KSO_WM_UNIT_ID" val="custom20196704_10*e*1"/>
  <p:tag name="KSO_WM_TEMPLATE_CATEGORY" val="custom"/>
  <p:tag name="KSO_WM_TEMPLATE_INDEX" val="20196704"/>
  <p:tag name="KSO_WM_UNIT_LAYERLEVEL" val="1"/>
  <p:tag name="KSO_WM_TAG_VERSION" val="1.0"/>
  <p:tag name="KSO_WM_BEAUTIFY_FLAG" val="#wm#"/>
  <p:tag name="KSO_WM_UNIT_PRESET_TEXT" val="1"/>
  <p:tag name="KSO_WM_UNIT_NOCLEAR" val="0"/>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47*a*1"/>
  <p:tag name="KSO_WM_TEMPLATE_CATEGORY" val="custom"/>
  <p:tag name="KSO_WM_TEMPLATE_INDEX" val="20196704"/>
  <p:tag name="KSO_WM_UNIT_LAYERLEVEL" val="1"/>
  <p:tag name="KSO_WM_TAG_VERSION" val="1.0"/>
  <p:tag name="KSO_WM_BEAUTIFY_FLAG" val="#wm#"/>
  <p:tag name="KSO_WM_UNIT_ISCONTENTSTITLE" val="0"/>
  <p:tag name="KSO_WM_UNIT_PRESET_TEXT" val="谢谢"/>
  <p:tag name="KSO_WM_UNIT_NOCLEAR" val="0"/>
  <p:tag name="KSO_WM_UNIT_VALUE" val="7"/>
  <p:tag name="KSO_WM_UNIT_TYPE" val="a"/>
  <p:tag name="KSO_WM_UNIT_INDEX"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i*1_1_1"/>
  <p:tag name="KSO_WM_TEMPLATE_CATEGORY" val="custom"/>
  <p:tag name="KSO_WM_TEMPLATE_INDEX" val="20196704"/>
  <p:tag name="KSO_WM_UNIT_LAYERLEVEL" val="1_1_1"/>
  <p:tag name="KSO_WM_TAG_VERSION" val="1.0"/>
  <p:tag name="KSO_WM_BEAUTIFY_FLAG" val="#wm#"/>
  <p:tag name="KSO_WM_UNIT_DIAGRAM_MODELTYPE" val="numdgm"/>
  <p:tag name="KSO_WM_DIAGRAM_GROUP_CODE" val="m1-1"/>
  <p:tag name="KSO_WM_UNIT_TYPE" val="m_h_i"/>
  <p:tag name="KSO_WM_UNIT_INDEX" val="1_1_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47*b*1"/>
  <p:tag name="KSO_WM_TEMPLATE_CATEGORY" val="custom"/>
  <p:tag name="KSO_WM_TEMPLATE_INDEX" val="20196704"/>
  <p:tag name="KSO_WM_UNIT_LAYERLEVEL" val="1"/>
  <p:tag name="KSO_WM_TAG_VERSION" val="1.0"/>
  <p:tag name="KSO_WM_BEAUTIFY_FLAG" val="#wm#"/>
  <p:tag name="KSO_WM_UNIT_ISCONTENTSTITLE" val="0"/>
  <p:tag name="KSO_WM_UNIT_PRESET_TEXT" val="单击此处添加文本具体内容，简明扼要的阐述您的观点"/>
  <p:tag name="KSO_WM_UNIT_NOCLEAR" val="0"/>
  <p:tag name="KSO_WM_UNIT_VALUE" val="32"/>
  <p:tag name="KSO_WM_UNIT_TYPE" val="b"/>
  <p:tag name="KSO_WM_UNIT_INDEX" val="1"/>
</p:tagLst>
</file>

<file path=ppt/tags/tag21.xml><?xml version="1.0" encoding="utf-8"?>
<p:tagLst xmlns:p="http://schemas.openxmlformats.org/presentationml/2006/main">
  <p:tag name="COMMONDATA" val="eyJoZGlkIjoiMDlhNzg3YzhjYTU5ZWRhY2JmMTg0YzE5M2Y2OTQ4MjIifQ=="/>
  <p:tag name="KSO_WPP_MARK_KEY" val="30af1259-774a-48b4-bb05-21f3b2443b6b"/>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i*1_2_1"/>
  <p:tag name="KSO_WM_TEMPLATE_CATEGORY" val="custom"/>
  <p:tag name="KSO_WM_TEMPLATE_INDEX" val="20196704"/>
  <p:tag name="KSO_WM_UNIT_LAYERLEVEL" val="1_1_1"/>
  <p:tag name="KSO_WM_TAG_VERSION" val="1.0"/>
  <p:tag name="KSO_WM_BEAUTIFY_FLAG" val="#wm#"/>
  <p:tag name="KSO_WM_UNIT_DIAGRAM_MODELTYPE" val="numdgm"/>
  <p:tag name="KSO_WM_DIAGRAM_GROUP_CODE" val="m1-1"/>
  <p:tag name="KSO_WM_UNIT_TYPE" val="m_h_i"/>
  <p:tag name="KSO_WM_UNIT_INDEX" val="1_2_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i*1_3_1"/>
  <p:tag name="KSO_WM_TEMPLATE_CATEGORY" val="custom"/>
  <p:tag name="KSO_WM_TEMPLATE_INDEX" val="20196704"/>
  <p:tag name="KSO_WM_UNIT_LAYERLEVEL" val="1_1_1"/>
  <p:tag name="KSO_WM_TAG_VERSION" val="1.0"/>
  <p:tag name="KSO_WM_BEAUTIFY_FLAG" val="#wm#"/>
  <p:tag name="KSO_WM_UNIT_DIAGRAM_MODELTYPE" val="numdgm"/>
  <p:tag name="KSO_WM_DIAGRAM_GROUP_CODE" val="m1-1"/>
  <p:tag name="KSO_WM_UNIT_TYPE" val="m_h_i"/>
  <p:tag name="KSO_WM_UNIT_INDEX" val="1_3_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f*1_1_1"/>
  <p:tag name="KSO_WM_TEMPLATE_CATEGORY" val="custom"/>
  <p:tag name="KSO_WM_TEMPLATE_INDEX" val="20196704"/>
  <p:tag name="KSO_WM_UNIT_LAYERLEVEL" val="1_1_1"/>
  <p:tag name="KSO_WM_TAG_VERSION" val="1.0"/>
  <p:tag name="KSO_WM_BEAUTIFY_FLAG" val="#wm#"/>
  <p:tag name="KSO_WM_UNIT_DIAGRAM_MODELTYPE" val="numdgm"/>
  <p:tag name="KSO_WM_UNIT_PRESET_TEXT" val="单击此处添加文本"/>
  <p:tag name="KSO_WM_UNIT_NOCLEAR" val="0"/>
  <p:tag name="KSO_WM_UNIT_VALUE" val="10"/>
  <p:tag name="KSO_WM_DIAGRAM_GROUP_CODE" val="m1-1"/>
  <p:tag name="KSO_WM_UNIT_TYPE" val="m_h_f"/>
  <p:tag name="KSO_WM_UNIT_INDEX" val="1_1_1"/>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f*1_2_1"/>
  <p:tag name="KSO_WM_TEMPLATE_CATEGORY" val="custom"/>
  <p:tag name="KSO_WM_TEMPLATE_INDEX" val="20196704"/>
  <p:tag name="KSO_WM_UNIT_LAYERLEVEL" val="1_1_1"/>
  <p:tag name="KSO_WM_TAG_VERSION" val="1.0"/>
  <p:tag name="KSO_WM_BEAUTIFY_FLAG" val="#wm#"/>
  <p:tag name="KSO_WM_UNIT_DIAGRAM_MODELTYPE" val="numdgm"/>
  <p:tag name="KSO_WM_UNIT_PRESET_TEXT" val="单击此处添加文本"/>
  <p:tag name="KSO_WM_UNIT_NOCLEAR" val="0"/>
  <p:tag name="KSO_WM_UNIT_VALUE" val="10"/>
  <p:tag name="KSO_WM_DIAGRAM_GROUP_CODE" val="m1-1"/>
  <p:tag name="KSO_WM_UNIT_TYPE" val="m_h_f"/>
  <p:tag name="KSO_WM_UNIT_INDEX" val="1_2_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f*1_3_1"/>
  <p:tag name="KSO_WM_TEMPLATE_CATEGORY" val="custom"/>
  <p:tag name="KSO_WM_TEMPLATE_INDEX" val="20196704"/>
  <p:tag name="KSO_WM_UNIT_LAYERLEVEL" val="1_1_1"/>
  <p:tag name="KSO_WM_TAG_VERSION" val="1.0"/>
  <p:tag name="KSO_WM_BEAUTIFY_FLAG" val="#wm#"/>
  <p:tag name="KSO_WM_UNIT_DIAGRAM_MODELTYPE" val="numdgm"/>
  <p:tag name="KSO_WM_UNIT_PRESET_TEXT" val="单击此处添加文本"/>
  <p:tag name="KSO_WM_UNIT_NOCLEAR" val="0"/>
  <p:tag name="KSO_WM_UNIT_VALUE" val="10"/>
  <p:tag name="KSO_WM_DIAGRAM_GROUP_CODE" val="m1-1"/>
  <p:tag name="KSO_WM_UNIT_TYPE" val="m_h_f"/>
  <p:tag name="KSO_WM_UNIT_INDEX" val="1_3_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m_h_f*1_4_1"/>
  <p:tag name="KSO_WM_TEMPLATE_CATEGORY" val="custom"/>
  <p:tag name="KSO_WM_TEMPLATE_INDEX" val="20196704"/>
  <p:tag name="KSO_WM_UNIT_LAYERLEVEL" val="1_1_1"/>
  <p:tag name="KSO_WM_TAG_VERSION" val="1.0"/>
  <p:tag name="KSO_WM_BEAUTIFY_FLAG" val="#wm#"/>
  <p:tag name="KSO_WM_UNIT_DIAGRAM_MODELTYPE" val="numdgm"/>
  <p:tag name="KSO_WM_UNIT_PRESET_TEXT" val="单击此处添加文本"/>
  <p:tag name="KSO_WM_UNIT_NOCLEAR" val="0"/>
  <p:tag name="KSO_WM_UNIT_VALUE" val="10"/>
  <p:tag name="KSO_WM_DIAGRAM_GROUP_CODE" val="m1-1"/>
  <p:tag name="KSO_WM_UNIT_TYPE" val="m_h_f"/>
  <p:tag name="KSO_WM_UNIT_INDEX" val="1_4_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96704_5*a*1"/>
  <p:tag name="KSO_WM_TEMPLATE_CATEGORY" val="custom"/>
  <p:tag name="KSO_WM_TEMPLATE_INDEX" val="20196704"/>
  <p:tag name="KSO_WM_UNIT_LAYERLEVEL" val="1"/>
  <p:tag name="KSO_WM_TAG_VERSION" val="1.0"/>
  <p:tag name="KSO_WM_BEAUTIFY_FLAG" val="#wm#"/>
  <p:tag name="KSO_WM_UNIT_ISCONTENTSTITLE" val="0"/>
  <p:tag name="KSO_WM_UNIT_PRESET_TEXT" val="目录"/>
  <p:tag name="KSO_WM_UNIT_NOCLEAR" val="0"/>
  <p:tag name="KSO_WM_UNIT_VALUE" val="4"/>
  <p:tag name="KSO_WM_DIAGRAM_GROUP_CODE" val="m1-1"/>
  <p:tag name="KSO_WM_UNIT_TYPE" val="a"/>
  <p:tag name="KSO_WM_UNIT_INDEX"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949</Words>
  <Application>WPS 演示</Application>
  <PresentationFormat>宽屏</PresentationFormat>
  <Paragraphs>78</Paragraphs>
  <Slides>9</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9</vt:i4>
      </vt:variant>
    </vt:vector>
  </HeadingPairs>
  <TitlesOfParts>
    <vt:vector size="17" baseType="lpstr">
      <vt:lpstr>Arial</vt:lpstr>
      <vt:lpstr>宋体</vt:lpstr>
      <vt:lpstr>Wingdings</vt:lpstr>
      <vt:lpstr>黑体</vt:lpstr>
      <vt:lpstr>微软雅黑</vt:lpstr>
      <vt:lpstr>Arial Unicode MS</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不忘初心，继续前行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Administrator</cp:lastModifiedBy>
  <cp:revision>5</cp:revision>
  <dcterms:created xsi:type="dcterms:W3CDTF">2022-07-04T11:03:00Z</dcterms:created>
  <dcterms:modified xsi:type="dcterms:W3CDTF">2022-07-04T12:25:04Z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3565083A06C94AC8AFB850676D9853F2</vt:lpwstr>
  </property>
  <property fmtid="{D5CDD505-2E9C-101B-9397-08002B2CF9AE}" pid="3" name="KSOProductBuildVer">
    <vt:lpwstr>2052-11.1.0.11830</vt:lpwstr>
  </property>
</Properties>
</file>