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597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0485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4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2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35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3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59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59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59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9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9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09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10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12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1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1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1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2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4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4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4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4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29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1048630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3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3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3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图片 2097153"/>
          <p:cNvPicPr/>
          <p:nvPr/>
        </p:nvPicPr>
        <p:blipFill>
          <a:blip r:embed="rId1"/>
          <a:stretch>
            <a:fillRect/>
          </a:stretch>
        </p:blipFill>
        <p:spPr>
          <a:xfrm>
            <a:off x="2649681" y="0"/>
            <a:ext cx="3844637" cy="6858000"/>
          </a:xfrm>
          <a:prstGeom prst="rect">
            <a:avLst/>
          </a:prstGeom>
        </p:spPr>
      </p:pic>
      <p:sp>
        <p:nvSpPr>
          <p:cNvPr id="1048601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 sz="4400" b="1"/>
              <a:t>第八章</a:t>
            </a:r>
            <a:br>
              <a:rPr lang="en-US" altLang="zh-CN"/>
            </a:br>
            <a:endParaRPr lang="zh-CN" altLang="en-US" sz="5500"/>
          </a:p>
        </p:txBody>
      </p:sp>
      <p:sp>
        <p:nvSpPr>
          <p:cNvPr id="1048602" name="副标题 2"/>
          <p:cNvSpPr>
            <a:spLocks noGrp="1"/>
          </p:cNvSpPr>
          <p:nvPr>
            <p:ph type="subTitle" idx="1"/>
          </p:nvPr>
        </p:nvSpPr>
        <p:spPr>
          <a:xfrm>
            <a:off x="1143000" y="2940924"/>
            <a:ext cx="6858000" cy="1655762"/>
          </a:xfrm>
        </p:spPr>
        <p:txBody>
          <a:bodyPr>
            <a:normAutofit/>
          </a:bodyPr>
          <a:p>
            <a:r>
              <a:rPr lang="zh-CN" altLang="en-US" sz="4000" b="1"/>
              <a:t>单词重读</a:t>
            </a:r>
            <a:endParaRPr lang="zh-CN" altLang="en-US" sz="40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标题 1048585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587" name="内容占位符 1048586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174317"/>
          </a:xfrm>
        </p:spPr>
        <p:txBody>
          <a:bodyPr/>
          <a:p>
            <a:endParaRPr lang="zh-CN"/>
          </a:p>
        </p:txBody>
      </p:sp>
      <p:pic>
        <p:nvPicPr>
          <p:cNvPr id="2097152" name="图片 2097151"/>
          <p:cNvPicPr/>
          <p:nvPr/>
        </p:nvPicPr>
        <p:blipFill>
          <a:blip r:embed="rId1"/>
          <a:stretch>
            <a:fillRect/>
          </a:stretch>
        </p:blipFill>
        <p:spPr>
          <a:xfrm>
            <a:off x="623484" y="42970"/>
            <a:ext cx="7958472" cy="6772059"/>
          </a:xfrm>
          <a:prstGeom prst="rect">
            <a:avLst/>
          </a:prstGeom>
        </p:spPr>
      </p:pic>
      <p:sp>
        <p:nvSpPr>
          <p:cNvPr id="1048588" name="文本框 1048587"/>
          <p:cNvSpPr txBox="1"/>
          <p:nvPr/>
        </p:nvSpPr>
        <p:spPr>
          <a:xfrm rot="21600000">
            <a:off x="921471" y="1046480"/>
            <a:ext cx="7268707" cy="4431030"/>
          </a:xfrm>
          <a:prstGeom prst="rect">
            <a:avLst/>
          </a:prstGeom>
        </p:spPr>
        <p:txBody>
          <a:bodyPr wrap="square" rtlCol="0">
            <a:spAutoFit/>
          </a:bodyPr>
          <a:p>
            <a:pPr marL="0" indent="0">
              <a:buNone/>
            </a:pPr>
            <a:r>
              <a:rPr lang="zh-CN" sz="3200" b="1">
                <a:solidFill>
                  <a:srgbClr val="C00000"/>
                </a:solidFill>
              </a:rPr>
              <a:t>第一部分       重音的类型</a:t>
            </a:r>
            <a:endParaRPr lang="zh-CN" sz="3200" b="1">
              <a:solidFill>
                <a:srgbClr val="C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zh-CN" sz="3000">
                <a:solidFill>
                  <a:srgbClr val="000000"/>
                </a:solidFill>
              </a:rPr>
              <a:t>主重音</a:t>
            </a:r>
            <a:r>
              <a:rPr lang="en-US" altLang="zh-CN" sz="3000">
                <a:solidFill>
                  <a:srgbClr val="000000"/>
                </a:solidFill>
              </a:rPr>
              <a:t>:</a:t>
            </a:r>
            <a:r>
              <a:rPr lang="zh-CN" altLang="en-US" sz="3000">
                <a:solidFill>
                  <a:srgbClr val="000000"/>
                </a:solidFill>
              </a:rPr>
              <a:t>读得重的音，以重音符号“</a:t>
            </a:r>
            <a:r>
              <a:rPr lang="en-US" altLang="zh-CN" sz="3000">
                <a:solidFill>
                  <a:srgbClr val="000000"/>
                </a:solidFill>
              </a:rPr>
              <a:t>'</a:t>
            </a:r>
            <a:r>
              <a:rPr lang="zh-CN" altLang="en-US" sz="3000">
                <a:solidFill>
                  <a:srgbClr val="000000"/>
                </a:solidFill>
              </a:rPr>
              <a:t>”表示。</a:t>
            </a:r>
            <a:endParaRPr lang="zh-CN" sz="300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zh-CN" altLang="en-US" sz="3000">
                <a:solidFill>
                  <a:srgbClr val="000000"/>
                </a:solidFill>
              </a:rPr>
              <a:t>次重音</a:t>
            </a:r>
            <a:r>
              <a:rPr lang="en-US" altLang="zh-CN" sz="3000">
                <a:solidFill>
                  <a:srgbClr val="000000"/>
                </a:solidFill>
              </a:rPr>
              <a:t>:</a:t>
            </a:r>
            <a:r>
              <a:rPr lang="zh-CN" altLang="en-US" sz="3000">
                <a:solidFill>
                  <a:srgbClr val="000000"/>
                </a:solidFill>
              </a:rPr>
              <a:t>介于重音和轻音之间的音，以次重音符号“</a:t>
            </a:r>
            <a:r>
              <a:rPr lang="en-US" altLang="zh-CN" sz="3000">
                <a:solidFill>
                  <a:srgbClr val="000000"/>
                </a:solidFill>
              </a:rPr>
              <a:t>,</a:t>
            </a:r>
            <a:r>
              <a:rPr lang="zh-CN" altLang="en-US" sz="3000">
                <a:solidFill>
                  <a:srgbClr val="000000"/>
                </a:solidFill>
              </a:rPr>
              <a:t>”表示。</a:t>
            </a:r>
            <a:endParaRPr lang="zh-CN" sz="300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zh-CN" altLang="en-US" sz="3000">
                <a:solidFill>
                  <a:srgbClr val="000000"/>
                </a:solidFill>
              </a:rPr>
              <a:t>弱重音</a:t>
            </a:r>
            <a:r>
              <a:rPr lang="en-US" altLang="zh-CN" sz="3000">
                <a:solidFill>
                  <a:srgbClr val="000000"/>
                </a:solidFill>
              </a:rPr>
              <a:t>(</a:t>
            </a:r>
            <a:r>
              <a:rPr lang="zh-CN" altLang="en-US" sz="3000">
                <a:solidFill>
                  <a:srgbClr val="000000"/>
                </a:solidFill>
              </a:rPr>
              <a:t>轻音</a:t>
            </a:r>
            <a:r>
              <a:rPr lang="en-US" altLang="zh-CN" sz="3000">
                <a:solidFill>
                  <a:srgbClr val="000000"/>
                </a:solidFill>
              </a:rPr>
              <a:t>):</a:t>
            </a:r>
            <a:r>
              <a:rPr lang="zh-CN" altLang="en-US" sz="3000">
                <a:solidFill>
                  <a:srgbClr val="000000"/>
                </a:solidFill>
              </a:rPr>
              <a:t>读得最轻的音，一般不标明重音符号。</a:t>
            </a:r>
            <a:endParaRPr lang="zh-CN" sz="3000">
              <a:solidFill>
                <a:srgbClr val="0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n"/>
            </a:pPr>
            <a:r>
              <a:rPr lang="zh-CN" altLang="en-US" sz="3500" b="1">
                <a:solidFill>
                  <a:srgbClr val="000000"/>
                </a:solidFill>
              </a:rPr>
              <a:t>例</a:t>
            </a:r>
            <a:r>
              <a:rPr lang="en-US" altLang="zh-CN" sz="3500" b="1">
                <a:solidFill>
                  <a:srgbClr val="000000"/>
                </a:solidFill>
              </a:rPr>
              <a:t>:</a:t>
            </a:r>
            <a:r>
              <a:rPr lang="en-US" altLang="zh-CN" sz="3500" b="1">
                <a:solidFill>
                  <a:srgbClr val="000000"/>
                </a:solidFill>
                <a:latin typeface="Times New Roman" panose="02020603050405020304" charset="0"/>
              </a:rPr>
              <a:t>university[,ju:ni'v</a:t>
            </a:r>
            <a:r>
              <a:rPr lang="en-US" altLang="zh-CN" sz="2800" b="1">
                <a:latin typeface="Times New Roman" panose="02020603050405020304" charset="0"/>
              </a:rPr>
              <a:t>ə</a:t>
            </a:r>
            <a:r>
              <a:rPr lang="en-US" altLang="zh-CN" sz="3500" b="1">
                <a:solidFill>
                  <a:srgbClr val="000000"/>
                </a:solidFill>
                <a:latin typeface="Times New Roman" panose="02020603050405020304" charset="0"/>
              </a:rPr>
              <a:t>:siti]</a:t>
            </a:r>
            <a:endParaRPr lang="zh-CN" sz="35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endParaRPr lang="zh-CN" sz="3500">
              <a:solidFill>
                <a:srgbClr val="0000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图片 209715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844637" cy="6858000"/>
          </a:xfrm>
          <a:prstGeom prst="rect">
            <a:avLst/>
          </a:prstGeom>
        </p:spPr>
      </p:pic>
      <p:sp>
        <p:nvSpPr>
          <p:cNvPr id="1048595" name="文本框 1048594"/>
          <p:cNvSpPr txBox="1"/>
          <p:nvPr/>
        </p:nvSpPr>
        <p:spPr>
          <a:xfrm>
            <a:off x="1059815" y="1478280"/>
            <a:ext cx="7871460" cy="359981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3800" b="1">
                <a:solidFill>
                  <a:srgbClr val="C00000"/>
                </a:solidFill>
              </a:rPr>
              <a:t>1.</a:t>
            </a:r>
            <a:r>
              <a:rPr lang="zh-CN" altLang="en-US" sz="3800" b="1">
                <a:solidFill>
                  <a:srgbClr val="C00000"/>
                </a:solidFill>
              </a:rPr>
              <a:t>单音节词都重读</a:t>
            </a:r>
            <a:endParaRPr lang="zh-CN" altLang="en-US" sz="3800" b="1">
              <a:solidFill>
                <a:srgbClr val="C00000"/>
              </a:solidFill>
            </a:endParaRPr>
          </a:p>
          <a:p>
            <a:r>
              <a:rPr lang="en-US" altLang="zh-CN" sz="3800" b="1">
                <a:solidFill>
                  <a:srgbClr val="000000"/>
                </a:solidFill>
                <a:latin typeface="Times New Roman" panose="02020603050405020304" charset="0"/>
              </a:rPr>
              <a:t>now,cow,what,at,here,pair</a:t>
            </a:r>
            <a:endParaRPr lang="zh-CN" sz="38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r>
              <a:rPr lang="en-US" altLang="zh-CN" sz="3800" b="1">
                <a:solidFill>
                  <a:srgbClr val="C00000"/>
                </a:solidFill>
              </a:rPr>
              <a:t>2.</a:t>
            </a:r>
            <a:r>
              <a:rPr lang="zh-CN" altLang="en-US" sz="3800" b="1">
                <a:solidFill>
                  <a:srgbClr val="C00000"/>
                </a:solidFill>
              </a:rPr>
              <a:t>双音节词</a:t>
            </a:r>
            <a:endParaRPr lang="zh-CN" altLang="en-US" sz="3800" b="1">
              <a:solidFill>
                <a:srgbClr val="C00000"/>
              </a:solidFill>
            </a:endParaRPr>
          </a:p>
          <a:p>
            <a:r>
              <a:rPr lang="en-US" altLang="zh-CN" sz="3800">
                <a:solidFill>
                  <a:srgbClr val="000000"/>
                </a:solidFill>
              </a:rPr>
              <a:t>1)</a:t>
            </a:r>
            <a:r>
              <a:rPr lang="zh-CN" altLang="en-US" sz="3800">
                <a:solidFill>
                  <a:srgbClr val="000000"/>
                </a:solidFill>
              </a:rPr>
              <a:t>大多数双音节词的重音在第一音节上</a:t>
            </a:r>
            <a:endParaRPr lang="zh-CN" sz="3800">
              <a:solidFill>
                <a:srgbClr val="000000"/>
              </a:solidFill>
            </a:endParaRPr>
          </a:p>
          <a:p>
            <a:r>
              <a:rPr lang="en-US" altLang="zh-CN" sz="3800" b="1">
                <a:solidFill>
                  <a:srgbClr val="000000"/>
                </a:solidFill>
                <a:latin typeface="Times New Roman" panose="02020603050405020304" charset="0"/>
              </a:rPr>
              <a:t>member['memb</a:t>
            </a:r>
            <a:r>
              <a:rPr lang="en-US" altLang="zh-CN" sz="2800" b="1">
                <a:latin typeface="Times New Roman" panose="02020603050405020304" charset="0"/>
              </a:rPr>
              <a:t>ə</a:t>
            </a:r>
            <a:r>
              <a:rPr lang="en-US" altLang="zh-CN" sz="3800" b="1">
                <a:solidFill>
                  <a:srgbClr val="000000"/>
                </a:solidFill>
                <a:latin typeface="Times New Roman" panose="02020603050405020304" charset="0"/>
              </a:rPr>
              <a:t>],paper['peip</a:t>
            </a:r>
            <a:r>
              <a:rPr lang="en-US" altLang="zh-CN" sz="2800" b="1">
                <a:latin typeface="Times New Roman" panose="02020603050405020304" charset="0"/>
              </a:rPr>
              <a:t>ə</a:t>
            </a:r>
            <a:r>
              <a:rPr lang="en-US" altLang="zh-CN" sz="3800" b="1">
                <a:solidFill>
                  <a:srgbClr val="000000"/>
                </a:solidFill>
                <a:latin typeface="Times New Roman" panose="02020603050405020304" charset="0"/>
              </a:rPr>
              <a:t>]</a:t>
            </a:r>
            <a:endParaRPr lang="zh-CN" sz="38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图片 2097154"/>
          <p:cNvPicPr/>
          <p:nvPr/>
        </p:nvPicPr>
        <p:blipFill>
          <a:blip r:embed="rId1"/>
          <a:stretch>
            <a:fillRect/>
          </a:stretch>
        </p:blipFill>
        <p:spPr>
          <a:xfrm>
            <a:off x="5299363" y="0"/>
            <a:ext cx="3844637" cy="6858000"/>
          </a:xfrm>
          <a:prstGeom prst="rect">
            <a:avLst/>
          </a:prstGeom>
        </p:spPr>
      </p:pic>
      <p:sp>
        <p:nvSpPr>
          <p:cNvPr id="1048603" name="内容占位符 1048602"/>
          <p:cNvSpPr>
            <a:spLocks noGrp="1"/>
          </p:cNvSpPr>
          <p:nvPr>
            <p:ph idx="1"/>
          </p:nvPr>
        </p:nvSpPr>
        <p:spPr>
          <a:xfrm>
            <a:off x="628649" y="1253331"/>
            <a:ext cx="7886700" cy="4351338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b="1">
                <a:solidFill>
                  <a:srgbClr val="C00000"/>
                </a:solidFill>
              </a:rPr>
              <a:t>2)</a:t>
            </a:r>
            <a:r>
              <a:rPr lang="zh-CN" altLang="en-US" b="1">
                <a:solidFill>
                  <a:srgbClr val="C00000"/>
                </a:solidFill>
              </a:rPr>
              <a:t>有些单词作为名词或形容词时，重音放在第一音节，而当作动词时，则放在第二音节。</a:t>
            </a:r>
            <a:endParaRPr lang="zh-CN" altLang="en-US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>
                <a:latin typeface="Times New Roman" panose="02020603050405020304" charset="0"/>
              </a:rPr>
              <a:t>desert['dezet]</a:t>
            </a:r>
            <a:r>
              <a:rPr lang="zh-CN" altLang="en-US" b="1">
                <a:latin typeface="Times New Roman" panose="02020603050405020304" charset="0"/>
              </a:rPr>
              <a:t>沙漠</a:t>
            </a:r>
            <a:r>
              <a:rPr lang="en-US" altLang="zh-CN" b="1">
                <a:latin typeface="Times New Roman" panose="02020603050405020304" charset="0"/>
              </a:rPr>
              <a:t>  desert[di'ze:t]</a:t>
            </a:r>
            <a:r>
              <a:rPr lang="zh-CN" altLang="en-US" b="1">
                <a:latin typeface="Times New Roman" panose="02020603050405020304" charset="0"/>
              </a:rPr>
              <a:t>舍弃</a:t>
            </a:r>
            <a:r>
              <a:rPr lang="en-US" altLang="zh-CN" b="1">
                <a:latin typeface="Times New Roman" panose="02020603050405020304" charset="0"/>
              </a:rPr>
              <a:t> perfect['pe:fikt]</a:t>
            </a:r>
            <a:r>
              <a:rPr lang="zh-CN" altLang="en-US" b="1">
                <a:latin typeface="Times New Roman" panose="02020603050405020304" charset="0"/>
              </a:rPr>
              <a:t>完美的</a:t>
            </a:r>
            <a:r>
              <a:rPr lang="en-US" altLang="zh-CN" b="1">
                <a:latin typeface="Times New Roman" panose="02020603050405020304" charset="0"/>
              </a:rPr>
              <a:t> perfect[pe'fekt]</a:t>
            </a:r>
            <a:r>
              <a:rPr lang="zh-CN" altLang="en-US" b="1">
                <a:latin typeface="Times New Roman" panose="02020603050405020304" charset="0"/>
              </a:rPr>
              <a:t>改善</a:t>
            </a:r>
            <a:endParaRPr lang="zh-CN" b="1">
              <a:latin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C00000"/>
                </a:solidFill>
              </a:rPr>
              <a:t>3)</a:t>
            </a:r>
            <a:r>
              <a:rPr lang="zh-CN" altLang="en-US" b="1">
                <a:solidFill>
                  <a:srgbClr val="C00000"/>
                </a:solidFill>
              </a:rPr>
              <a:t>三音节或三音节以上的单词，词重音往往落在倒数第三个音节上。</a:t>
            </a:r>
            <a:endParaRPr lang="zh-CN" altLang="en-US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/>
              <a:t>economy[ɪˈkɒnəmi]</a:t>
            </a:r>
            <a:endParaRPr lang="zh-CN" b="1"/>
          </a:p>
          <a:p>
            <a:pPr marL="0" indent="0">
              <a:buNone/>
            </a:pPr>
            <a:r>
              <a:rPr lang="en-US" altLang="zh-CN" b="1"/>
              <a:t>opportunity[ˌɒpəˈtju:nəti]</a:t>
            </a:r>
            <a:endParaRPr lang="zh-CN" b="1"/>
          </a:p>
          <a:p>
            <a:pPr marL="0" indent="0">
              <a:buNone/>
            </a:pPr>
            <a:r>
              <a:rPr lang="en-US" altLang="zh-CN" b="1"/>
              <a:t>possibility[ˌpɒsəˈbɪləti]</a:t>
            </a:r>
            <a:endParaRPr lang="zh-CN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图片 2097155"/>
          <p:cNvPicPr/>
          <p:nvPr/>
        </p:nvPicPr>
        <p:blipFill>
          <a:blip r:embed="rId1"/>
          <a:stretch>
            <a:fillRect/>
          </a:stretch>
        </p:blipFill>
        <p:spPr>
          <a:xfrm>
            <a:off x="-76835" y="-27305"/>
            <a:ext cx="9298477" cy="7403399"/>
          </a:xfrm>
          <a:prstGeom prst="rect">
            <a:avLst/>
          </a:prstGeom>
        </p:spPr>
      </p:pic>
      <p:sp>
        <p:nvSpPr>
          <p:cNvPr id="1048604" name="内容占位符 1048603"/>
          <p:cNvSpPr>
            <a:spLocks noGrp="1"/>
          </p:cNvSpPr>
          <p:nvPr>
            <p:ph idx="1"/>
          </p:nvPr>
        </p:nvSpPr>
        <p:spPr>
          <a:xfrm>
            <a:off x="628649" y="904716"/>
            <a:ext cx="7886700" cy="4351338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zh-CN" sz="2700" b="1">
                <a:solidFill>
                  <a:srgbClr val="C00000"/>
                </a:solidFill>
              </a:rPr>
              <a:t>4)</a:t>
            </a:r>
            <a:r>
              <a:rPr lang="zh-CN" altLang="en-US" sz="2700" b="1">
                <a:solidFill>
                  <a:srgbClr val="C00000"/>
                </a:solidFill>
              </a:rPr>
              <a:t>有词缀的单词重音</a:t>
            </a:r>
            <a:endParaRPr lang="zh-CN" altLang="en-US" sz="27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sz="2700"/>
              <a:t>a.</a:t>
            </a:r>
            <a:r>
              <a:rPr lang="zh-CN" altLang="en-US" sz="2700"/>
              <a:t>带有如下前缀的双音节或三音节词，词重音落在前缀之后的音节上。</a:t>
            </a:r>
            <a:endParaRPr lang="zh-CN" altLang="en-US" sz="2700"/>
          </a:p>
          <a:p>
            <a:pPr marL="0" indent="0">
              <a:buNone/>
            </a:pPr>
            <a:r>
              <a:rPr lang="zh-CN" altLang="en-US" sz="2700" b="1"/>
              <a:t>例</a:t>
            </a:r>
            <a:r>
              <a:rPr lang="en-US" altLang="zh-CN" sz="2700" b="1"/>
              <a:t>:a-,ab-,ac-,ad-,al-,be-,con-,de-,dis-,em-,en-,in-,mis-,pre-,re-,trans-,un-.</a:t>
            </a:r>
            <a:endParaRPr lang="en-US" altLang="zh-CN" sz="2700" b="1"/>
          </a:p>
          <a:p>
            <a:pPr marL="0" indent="0">
              <a:buNone/>
            </a:pPr>
            <a:r>
              <a:rPr lang="en-US" altLang="zh-CN" sz="2700" b="1"/>
              <a:t>eg.decide[di'said] embark[im'ba:k] indeed[in'di:d]   </a:t>
            </a:r>
            <a:endParaRPr lang="en-US" altLang="zh-CN" sz="2700" b="1"/>
          </a:p>
          <a:p>
            <a:pPr marL="0" indent="0">
              <a:buNone/>
            </a:pPr>
            <a:r>
              <a:rPr lang="en-US" altLang="zh-CN" sz="2700"/>
              <a:t>b.</a:t>
            </a:r>
            <a:r>
              <a:rPr lang="zh-CN" altLang="en-US" sz="2700"/>
              <a:t>带有如下后缀的单词，词重音一般落在后缀之前的音节上。</a:t>
            </a:r>
            <a:endParaRPr lang="zh-CN" altLang="en-US" sz="2700"/>
          </a:p>
          <a:p>
            <a:pPr marL="0" indent="0">
              <a:buNone/>
            </a:pPr>
            <a:r>
              <a:rPr lang="zh-CN" altLang="en-US" sz="2700" b="1"/>
              <a:t>例</a:t>
            </a:r>
            <a:r>
              <a:rPr lang="en-US" altLang="zh-CN" sz="2700" b="1"/>
              <a:t>:eous-,ian-,ic-,ics-,ious-,ish-,it-,liar-,sion-,sive-,tal-,tion-.</a:t>
            </a:r>
            <a:endParaRPr lang="en-US" altLang="zh-CN" sz="2700" b="1"/>
          </a:p>
          <a:p>
            <a:pPr marL="0" indent="0">
              <a:buNone/>
            </a:pPr>
            <a:r>
              <a:rPr lang="en-US" altLang="zh-CN" sz="2700" b="1"/>
              <a:t>eg.familiar[fə'miljə] a.</a:t>
            </a:r>
            <a:r>
              <a:rPr lang="zh-CN" altLang="en-US" sz="2700" b="1"/>
              <a:t>熟悉的</a:t>
            </a:r>
            <a:r>
              <a:rPr lang="en-US" altLang="zh-CN" sz="2700" b="1"/>
              <a:t>  </a:t>
            </a:r>
            <a:endParaRPr lang="en-US" altLang="zh-CN" sz="2700" b="1"/>
          </a:p>
          <a:p>
            <a:pPr marL="0" indent="0">
              <a:buNone/>
            </a:pPr>
            <a:r>
              <a:rPr lang="en-US" altLang="zh-CN" sz="2700" b="1"/>
              <a:t> acoustics[e'ku:stiks]n.</a:t>
            </a:r>
            <a:r>
              <a:rPr lang="zh-CN" altLang="en-US" sz="2700" b="1"/>
              <a:t>声学</a:t>
            </a:r>
            <a:r>
              <a:rPr lang="en-US" altLang="zh-CN" sz="2700" b="1"/>
              <a:t>                                   </a:t>
            </a:r>
            <a:endParaRPr lang="en-US" altLang="zh-CN" sz="2700" b="1"/>
          </a:p>
          <a:p>
            <a:pPr marL="0" indent="0">
              <a:buNone/>
            </a:pPr>
            <a:endParaRPr lang="zh-CN" sz="27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7" name="图片 2097156"/>
          <p:cNvPicPr/>
          <p:nvPr/>
        </p:nvPicPr>
        <p:blipFill>
          <a:blip r:embed="rId1"/>
          <a:stretch>
            <a:fillRect/>
          </a:stretch>
        </p:blipFill>
        <p:spPr>
          <a:xfrm>
            <a:off x="1165233" y="1488259"/>
            <a:ext cx="6927834" cy="4321137"/>
          </a:xfrm>
          <a:prstGeom prst="rect">
            <a:avLst/>
          </a:prstGeom>
        </p:spPr>
      </p:pic>
      <p:sp>
        <p:nvSpPr>
          <p:cNvPr id="1048605" name="内容占位符 1048604"/>
          <p:cNvSpPr>
            <a:spLocks noGrp="1"/>
          </p:cNvSpPr>
          <p:nvPr>
            <p:ph sz="half" idx="1"/>
          </p:nvPr>
        </p:nvSpPr>
        <p:spPr>
          <a:xfrm>
            <a:off x="1135904" y="1488258"/>
            <a:ext cx="6943013" cy="4351338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sz="3200"/>
              <a:t>c.</a:t>
            </a:r>
            <a:r>
              <a:rPr lang="zh-CN" altLang="en-US" sz="3200"/>
              <a:t>带有如下后缀的单词，重音则落在最后一个音节上。</a:t>
            </a:r>
            <a:endParaRPr lang="zh-CN" sz="3200"/>
          </a:p>
          <a:p>
            <a:pPr marL="0" indent="0">
              <a:buNone/>
            </a:pPr>
            <a:r>
              <a:rPr lang="zh-CN" altLang="en-US" sz="3200" b="1"/>
              <a:t>例</a:t>
            </a:r>
            <a:r>
              <a:rPr lang="en-US" altLang="zh-CN" sz="3200" b="1"/>
              <a:t>:-ade,-ain,-ee,-eer,-esque,-ette,-ine,-ique,-ioon</a:t>
            </a:r>
            <a:r>
              <a:rPr lang="en-US" altLang="zh-CN" sz="3200"/>
              <a:t>.</a:t>
            </a:r>
            <a:endParaRPr lang="zh-CN" sz="3200"/>
          </a:p>
          <a:p>
            <a:pPr marL="0" indent="0">
              <a:buNone/>
            </a:pPr>
            <a:r>
              <a:rPr lang="en-US" altLang="zh-CN" sz="3200" b="1"/>
              <a:t>eg.maintain[mein'tein]vt.</a:t>
            </a:r>
            <a:r>
              <a:rPr lang="zh-CN" altLang="en-US" sz="3200" b="1"/>
              <a:t>保持</a:t>
            </a:r>
            <a:endParaRPr lang="zh-CN" sz="3200" b="1"/>
          </a:p>
          <a:p>
            <a:pPr marL="0" indent="0">
              <a:buNone/>
            </a:pPr>
            <a:r>
              <a:rPr lang="en-US" altLang="zh-CN" sz="3200" b="1"/>
              <a:t>cigarette[sigə'ret]n.</a:t>
            </a:r>
            <a:r>
              <a:rPr lang="zh-CN" altLang="en-US" sz="3200" b="1"/>
              <a:t>香烟</a:t>
            </a:r>
            <a:endParaRPr lang="zh-CN" sz="3200" b="1"/>
          </a:p>
          <a:p>
            <a:pPr marL="0" indent="0">
              <a:buNone/>
            </a:pPr>
            <a:r>
              <a:rPr lang="en-US" altLang="zh-CN" sz="3200" b="1"/>
              <a:t>abrade[ə'breid]vt.</a:t>
            </a:r>
            <a:r>
              <a:rPr lang="zh-CN" altLang="en-US" sz="3200" b="1"/>
              <a:t>刮擦，磨损</a:t>
            </a:r>
            <a:endParaRPr lang="zh-CN" sz="32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图片 2097157"/>
          <p:cNvPicPr/>
          <p:nvPr/>
        </p:nvPicPr>
        <p:blipFill>
          <a:blip r:embed="rId1"/>
          <a:stretch>
            <a:fillRect/>
          </a:stretch>
        </p:blipFill>
        <p:spPr>
          <a:xfrm rot="16200000">
            <a:off x="2866981" y="64770"/>
            <a:ext cx="5696038" cy="6858000"/>
          </a:xfrm>
          <a:prstGeom prst="rect">
            <a:avLst/>
          </a:prstGeom>
        </p:spPr>
      </p:pic>
      <p:sp>
        <p:nvSpPr>
          <p:cNvPr id="1048606" name="文本框 1048605"/>
          <p:cNvSpPr txBox="1"/>
          <p:nvPr/>
        </p:nvSpPr>
        <p:spPr>
          <a:xfrm>
            <a:off x="381502" y="1325880"/>
            <a:ext cx="6190498" cy="526224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</a:rPr>
              <a:t>5)</a:t>
            </a:r>
            <a:r>
              <a:rPr lang="zh-CN" altLang="en-US" sz="2800" b="1">
                <a:solidFill>
                  <a:srgbClr val="C00000"/>
                </a:solidFill>
              </a:rPr>
              <a:t>合成词的读音规则</a:t>
            </a:r>
            <a:endParaRPr lang="zh-CN" altLang="en-US" sz="2800" b="1">
              <a:solidFill>
                <a:srgbClr val="C00000"/>
              </a:solidFill>
            </a:endParaRPr>
          </a:p>
          <a:p>
            <a:r>
              <a:rPr lang="en-US" altLang="zh-CN" sz="2800">
                <a:solidFill>
                  <a:srgbClr val="000000"/>
                </a:solidFill>
              </a:rPr>
              <a:t>a.</a:t>
            </a:r>
            <a:r>
              <a:rPr lang="zh-CN" altLang="en-US" sz="2800">
                <a:solidFill>
                  <a:srgbClr val="000000"/>
                </a:solidFill>
              </a:rPr>
              <a:t>对于为名词的合成词，在第一组成部分时重读。</a:t>
            </a:r>
            <a:endParaRPr lang="zh-CN" sz="2800">
              <a:solidFill>
                <a:srgbClr val="000000"/>
              </a:solidFill>
            </a:endParaRPr>
          </a:p>
          <a:p>
            <a:r>
              <a:rPr lang="zh-CN" altLang="en-US" sz="2800">
                <a:solidFill>
                  <a:srgbClr val="000000"/>
                </a:solidFill>
              </a:rPr>
              <a:t>例</a:t>
            </a:r>
            <a:r>
              <a:rPr lang="en-US" altLang="zh-CN" sz="2800">
                <a:solidFill>
                  <a:srgbClr val="000000"/>
                </a:solidFill>
              </a:rPr>
              <a:t>:</a:t>
            </a:r>
            <a:r>
              <a:rPr lang="en-US" altLang="zh-CN" sz="2800" b="1">
                <a:solidFill>
                  <a:srgbClr val="000000"/>
                </a:solidFill>
              </a:rPr>
              <a:t>BLACk</a:t>
            </a:r>
            <a:r>
              <a:rPr lang="en-US" altLang="zh-CN" sz="2800">
                <a:solidFill>
                  <a:srgbClr val="000000"/>
                </a:solidFill>
              </a:rPr>
              <a:t>bird.    </a:t>
            </a:r>
            <a:r>
              <a:rPr lang="en-US" altLang="zh-CN" sz="2800" b="1">
                <a:solidFill>
                  <a:srgbClr val="000000"/>
                </a:solidFill>
              </a:rPr>
              <a:t>GREEN</a:t>
            </a:r>
            <a:r>
              <a:rPr lang="en-US" altLang="zh-CN" sz="2800">
                <a:solidFill>
                  <a:srgbClr val="000000"/>
                </a:solidFill>
              </a:rPr>
              <a:t>house</a:t>
            </a:r>
            <a:endParaRPr lang="zh-CN" sz="2800">
              <a:solidFill>
                <a:srgbClr val="000000"/>
              </a:solidFill>
            </a:endParaRPr>
          </a:p>
          <a:p>
            <a:r>
              <a:rPr lang="en-US" altLang="zh-CN" sz="2800">
                <a:solidFill>
                  <a:srgbClr val="000000"/>
                </a:solidFill>
              </a:rPr>
              <a:t>b.</a:t>
            </a:r>
            <a:r>
              <a:rPr lang="zh-CN" altLang="en-US" sz="2800">
                <a:solidFill>
                  <a:srgbClr val="000000"/>
                </a:solidFill>
              </a:rPr>
              <a:t>对于为形容词的合成词，在第二组成部分时重读。</a:t>
            </a:r>
            <a:endParaRPr lang="zh-CN" sz="2800">
              <a:solidFill>
                <a:srgbClr val="000000"/>
              </a:solidFill>
            </a:endParaRPr>
          </a:p>
          <a:p>
            <a:r>
              <a:rPr lang="zh-CN" altLang="en-US" sz="2800">
                <a:solidFill>
                  <a:srgbClr val="000000"/>
                </a:solidFill>
              </a:rPr>
              <a:t>例</a:t>
            </a:r>
            <a:r>
              <a:rPr lang="en-US" altLang="zh-CN" sz="2800">
                <a:solidFill>
                  <a:srgbClr val="000000"/>
                </a:solidFill>
              </a:rPr>
              <a:t>:bad-</a:t>
            </a:r>
            <a:r>
              <a:rPr lang="en-US" altLang="zh-CN" sz="2800" b="1">
                <a:solidFill>
                  <a:srgbClr val="000000"/>
                </a:solidFill>
              </a:rPr>
              <a:t>TEM</a:t>
            </a:r>
            <a:r>
              <a:rPr lang="en-US" altLang="zh-CN" sz="2800">
                <a:solidFill>
                  <a:srgbClr val="000000"/>
                </a:solidFill>
              </a:rPr>
              <a:t>pered.     old-</a:t>
            </a:r>
            <a:r>
              <a:rPr lang="en-US" altLang="zh-CN" sz="2800" b="1">
                <a:solidFill>
                  <a:srgbClr val="000000"/>
                </a:solidFill>
              </a:rPr>
              <a:t>FASh</a:t>
            </a:r>
            <a:r>
              <a:rPr lang="en-US" altLang="zh-CN" sz="2800">
                <a:solidFill>
                  <a:srgbClr val="000000"/>
                </a:solidFill>
              </a:rPr>
              <a:t>ioned</a:t>
            </a:r>
            <a:endParaRPr lang="zh-CN" sz="2800">
              <a:solidFill>
                <a:srgbClr val="000000"/>
              </a:solidFill>
            </a:endParaRPr>
          </a:p>
          <a:p>
            <a:r>
              <a:rPr lang="en-US" altLang="zh-CN" sz="2800">
                <a:solidFill>
                  <a:srgbClr val="000000"/>
                </a:solidFill>
              </a:rPr>
              <a:t>c.</a:t>
            </a:r>
            <a:r>
              <a:rPr lang="zh-CN" altLang="en-US" sz="2800">
                <a:solidFill>
                  <a:srgbClr val="000000"/>
                </a:solidFill>
              </a:rPr>
              <a:t>对于为动词的合成词，在第二组成部分时重读。</a:t>
            </a:r>
            <a:endParaRPr lang="zh-CN" sz="2800">
              <a:solidFill>
                <a:srgbClr val="000000"/>
              </a:solidFill>
            </a:endParaRPr>
          </a:p>
          <a:p>
            <a:r>
              <a:rPr lang="zh-CN" altLang="en-US" sz="2800">
                <a:solidFill>
                  <a:srgbClr val="000000"/>
                </a:solidFill>
              </a:rPr>
              <a:t>例</a:t>
            </a:r>
            <a:r>
              <a:rPr lang="en-US" altLang="zh-CN" sz="2800">
                <a:solidFill>
                  <a:srgbClr val="000000"/>
                </a:solidFill>
              </a:rPr>
              <a:t>:to under</a:t>
            </a:r>
            <a:r>
              <a:rPr lang="en-US" altLang="zh-CN" sz="2800" b="1">
                <a:solidFill>
                  <a:srgbClr val="000000"/>
                </a:solidFill>
              </a:rPr>
              <a:t>STAND.  </a:t>
            </a:r>
            <a:r>
              <a:rPr lang="en-US" altLang="zh-CN" sz="2800" b="0">
                <a:solidFill>
                  <a:srgbClr val="000000"/>
                </a:solidFill>
              </a:rPr>
              <a:t>to over</a:t>
            </a:r>
            <a:r>
              <a:rPr lang="en-US" altLang="zh-CN" sz="2800" b="1">
                <a:solidFill>
                  <a:srgbClr val="000000"/>
                </a:solidFill>
              </a:rPr>
              <a:t>FLOW      </a:t>
            </a:r>
            <a:endParaRPr lang="zh-CN" sz="2800" b="1">
              <a:solidFill>
                <a:srgbClr val="000000"/>
              </a:solidFill>
            </a:endParaRPr>
          </a:p>
          <a:p>
            <a:endParaRPr lang="zh-CN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9" name="图片 2097158"/>
          <p:cNvPicPr/>
          <p:nvPr/>
        </p:nvPicPr>
        <p:blipFill>
          <a:blip r:embed="rId1"/>
          <a:stretch>
            <a:fillRect/>
          </a:stretch>
        </p:blipFill>
        <p:spPr>
          <a:xfrm>
            <a:off x="628650" y="0"/>
            <a:ext cx="7850849" cy="7013566"/>
          </a:xfrm>
          <a:prstGeom prst="rect">
            <a:avLst/>
          </a:prstGeom>
        </p:spPr>
      </p:pic>
      <p:sp>
        <p:nvSpPr>
          <p:cNvPr id="1048607" name="文本框 1048606"/>
          <p:cNvSpPr txBox="1"/>
          <p:nvPr/>
        </p:nvSpPr>
        <p:spPr>
          <a:xfrm>
            <a:off x="2572000" y="1624142"/>
            <a:ext cx="4000000" cy="12344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6900" b="1">
                <a:solidFill>
                  <a:srgbClr val="000000"/>
                </a:solidFill>
              </a:rPr>
              <a:t>谢谢观赏！</a:t>
            </a:r>
            <a:endParaRPr lang="zh-CN" sz="6900" b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1109</Words>
  <Application>WPS 演示</Application>
  <PresentationFormat/>
  <Paragraphs>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Calibri Light</vt:lpstr>
      <vt:lpstr>Courier New</vt:lpstr>
      <vt:lpstr>Calibri</vt:lpstr>
      <vt:lpstr>Lucida Sans Unicode</vt:lpstr>
      <vt:lpstr>微软雅黑</vt:lpstr>
      <vt:lpstr>Arial Unicode MS</vt:lpstr>
      <vt:lpstr>汉仪旗黑-55S</vt:lpstr>
      <vt:lpstr>Times New Roman</vt:lpstr>
      <vt:lpstr>Office 主题</vt:lpstr>
      <vt:lpstr>第三章 第一节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第八章 </dc:title>
  <dc:creator>OPPO R9 Plusm A</dc:creator>
  <cp:lastModifiedBy>Administrator</cp:lastModifiedBy>
  <cp:revision>2</cp:revision>
  <dcterms:created xsi:type="dcterms:W3CDTF">2017-10-02T10:19:02Z</dcterms:created>
  <dcterms:modified xsi:type="dcterms:W3CDTF">2017-10-02T10:22:19Z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2052-10.1.0.6750</vt:lpwstr>
  </property>
</Properties>
</file>